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1"/>
  </p:notesMasterIdLst>
  <p:sldIdLst>
    <p:sldId id="256" r:id="rId2"/>
    <p:sldId id="387" r:id="rId3"/>
    <p:sldId id="257" r:id="rId4"/>
    <p:sldId id="386" r:id="rId5"/>
    <p:sldId id="371" r:id="rId6"/>
    <p:sldId id="372" r:id="rId7"/>
    <p:sldId id="385" r:id="rId8"/>
    <p:sldId id="379" r:id="rId9"/>
    <p:sldId id="262" r:id="rId10"/>
    <p:sldId id="276" r:id="rId11"/>
    <p:sldId id="260" r:id="rId12"/>
    <p:sldId id="263" r:id="rId13"/>
    <p:sldId id="418" r:id="rId14"/>
    <p:sldId id="261" r:id="rId15"/>
    <p:sldId id="259" r:id="rId16"/>
    <p:sldId id="264" r:id="rId17"/>
    <p:sldId id="265" r:id="rId18"/>
    <p:sldId id="269" r:id="rId19"/>
    <p:sldId id="266" r:id="rId20"/>
    <p:sldId id="267" r:id="rId21"/>
    <p:sldId id="416" r:id="rId22"/>
    <p:sldId id="417" r:id="rId23"/>
    <p:sldId id="420" r:id="rId24"/>
    <p:sldId id="388" r:id="rId25"/>
    <p:sldId id="272" r:id="rId26"/>
    <p:sldId id="273" r:id="rId27"/>
    <p:sldId id="274" r:id="rId28"/>
    <p:sldId id="389" r:id="rId29"/>
    <p:sldId id="258" r:id="rId30"/>
    <p:sldId id="390" r:id="rId31"/>
    <p:sldId id="391" r:id="rId32"/>
    <p:sldId id="392" r:id="rId33"/>
    <p:sldId id="393" r:id="rId34"/>
    <p:sldId id="394" r:id="rId35"/>
    <p:sldId id="395" r:id="rId36"/>
    <p:sldId id="439" r:id="rId37"/>
    <p:sldId id="396" r:id="rId38"/>
    <p:sldId id="397" r:id="rId39"/>
    <p:sldId id="398" r:id="rId40"/>
    <p:sldId id="271" r:id="rId41"/>
    <p:sldId id="268" r:id="rId42"/>
    <p:sldId id="399" r:id="rId43"/>
    <p:sldId id="400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408" r:id="rId52"/>
    <p:sldId id="409" r:id="rId53"/>
    <p:sldId id="410" r:id="rId54"/>
    <p:sldId id="411" r:id="rId55"/>
    <p:sldId id="412" r:id="rId56"/>
    <p:sldId id="270" r:id="rId57"/>
    <p:sldId id="419" r:id="rId58"/>
    <p:sldId id="421" r:id="rId59"/>
    <p:sldId id="422" r:id="rId60"/>
    <p:sldId id="277" r:id="rId61"/>
    <p:sldId id="423" r:id="rId62"/>
    <p:sldId id="278" r:id="rId63"/>
    <p:sldId id="424" r:id="rId64"/>
    <p:sldId id="425" r:id="rId65"/>
    <p:sldId id="426" r:id="rId66"/>
    <p:sldId id="427" r:id="rId67"/>
    <p:sldId id="430" r:id="rId68"/>
    <p:sldId id="431" r:id="rId69"/>
    <p:sldId id="432" r:id="rId70"/>
    <p:sldId id="433" r:id="rId71"/>
    <p:sldId id="434" r:id="rId72"/>
    <p:sldId id="435" r:id="rId73"/>
    <p:sldId id="279" r:id="rId74"/>
    <p:sldId id="436" r:id="rId75"/>
    <p:sldId id="440" r:id="rId76"/>
    <p:sldId id="441" r:id="rId77"/>
    <p:sldId id="442" r:id="rId78"/>
    <p:sldId id="437" r:id="rId79"/>
    <p:sldId id="438" r:id="rId80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74"/>
    <p:restoredTop sz="89194" autoAdjust="0"/>
  </p:normalViewPr>
  <p:slideViewPr>
    <p:cSldViewPr snapToGrid="0">
      <p:cViewPr varScale="1">
        <p:scale>
          <a:sx n="114" d="100"/>
          <a:sy n="114" d="100"/>
        </p:scale>
        <p:origin x="192" y="1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72C456-195E-471A-B727-B4E0550A9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E1FA61B-26D3-4A01-BC72-D1F39B3E0ECF}">
      <dgm:prSet phldrT="[Κείμενο]"/>
      <dgm:spPr/>
      <dgm:t>
        <a:bodyPr/>
        <a:lstStyle/>
        <a:p>
          <a:r>
            <a:rPr lang="el-GR" dirty="0"/>
            <a:t>Το κόστος της υπολογιστικής επεξεργασίας και αποθήκευσης έφτασε σε κομβικό σημείο ανάμεσα στο 2008 και το 2010</a:t>
          </a:r>
        </a:p>
      </dgm:t>
    </dgm:pt>
    <dgm:pt modelId="{E47D3C7A-2BCC-4BAD-BD0A-50A9A6D7B573}" type="parTrans" cxnId="{38DF9531-C618-4A1F-97CE-B928E2683461}">
      <dgm:prSet/>
      <dgm:spPr/>
      <dgm:t>
        <a:bodyPr/>
        <a:lstStyle/>
        <a:p>
          <a:endParaRPr lang="el-GR"/>
        </a:p>
      </dgm:t>
    </dgm:pt>
    <dgm:pt modelId="{32690FAB-46B9-40C0-AFBE-544546E740DE}" type="sibTrans" cxnId="{38DF9531-C618-4A1F-97CE-B928E2683461}">
      <dgm:prSet/>
      <dgm:spPr/>
      <dgm:t>
        <a:bodyPr/>
        <a:lstStyle/>
        <a:p>
          <a:endParaRPr lang="el-GR"/>
        </a:p>
      </dgm:t>
    </dgm:pt>
    <dgm:pt modelId="{D5A07F02-7AE8-4675-AB2E-E27554AC1491}">
      <dgm:prSet phldrT="[Κείμενο]"/>
      <dgm:spPr/>
      <dgm:t>
        <a:bodyPr/>
        <a:lstStyle/>
        <a:p>
          <a:r>
            <a:rPr lang="el-GR" dirty="0"/>
            <a:t>Περισσότερες επιχειρήσεις έχουν πλέον τη δυνατότητα να διαχειρίζονται </a:t>
          </a:r>
          <a:r>
            <a:rPr lang="en-US" dirty="0"/>
            <a:t>Big Data</a:t>
          </a:r>
          <a:endParaRPr lang="el-GR" dirty="0"/>
        </a:p>
      </dgm:t>
    </dgm:pt>
    <dgm:pt modelId="{B02BBD49-475D-46D2-B846-0844958D0C0E}" type="parTrans" cxnId="{4CB1FA4F-A5F0-472F-BEA4-973F72867966}">
      <dgm:prSet/>
      <dgm:spPr/>
      <dgm:t>
        <a:bodyPr/>
        <a:lstStyle/>
        <a:p>
          <a:endParaRPr lang="el-GR"/>
        </a:p>
      </dgm:t>
    </dgm:pt>
    <dgm:pt modelId="{8D4E9A1D-585C-43F2-BAC1-D1C426BCBC64}" type="sibTrans" cxnId="{4CB1FA4F-A5F0-472F-BEA4-973F72867966}">
      <dgm:prSet/>
      <dgm:spPr/>
      <dgm:t>
        <a:bodyPr/>
        <a:lstStyle/>
        <a:p>
          <a:endParaRPr lang="el-GR"/>
        </a:p>
      </dgm:t>
    </dgm:pt>
    <dgm:pt modelId="{475C4181-BE49-4F05-9545-BB7917E95096}" type="pres">
      <dgm:prSet presAssocID="{2C72C456-195E-471A-B727-B4E0550A9C82}" presName="Name0" presStyleCnt="0">
        <dgm:presLayoutVars>
          <dgm:dir/>
          <dgm:resizeHandles val="exact"/>
        </dgm:presLayoutVars>
      </dgm:prSet>
      <dgm:spPr/>
    </dgm:pt>
    <dgm:pt modelId="{7A4CDBF9-017A-469B-995B-316AFA92EA27}" type="pres">
      <dgm:prSet presAssocID="{1E1FA61B-26D3-4A01-BC72-D1F39B3E0ECF}" presName="node" presStyleLbl="node1" presStyleIdx="0" presStyleCnt="2">
        <dgm:presLayoutVars>
          <dgm:bulletEnabled val="1"/>
        </dgm:presLayoutVars>
      </dgm:prSet>
      <dgm:spPr/>
    </dgm:pt>
    <dgm:pt modelId="{43F9CC3A-429B-4C2D-B2D1-30FDD4B22F47}" type="pres">
      <dgm:prSet presAssocID="{32690FAB-46B9-40C0-AFBE-544546E740DE}" presName="sibTrans" presStyleLbl="sibTrans2D1" presStyleIdx="0" presStyleCnt="1"/>
      <dgm:spPr/>
    </dgm:pt>
    <dgm:pt modelId="{6385C5D7-C434-4978-8E7B-2B1E966B63E3}" type="pres">
      <dgm:prSet presAssocID="{32690FAB-46B9-40C0-AFBE-544546E740DE}" presName="connectorText" presStyleLbl="sibTrans2D1" presStyleIdx="0" presStyleCnt="1"/>
      <dgm:spPr/>
    </dgm:pt>
    <dgm:pt modelId="{7BE2394A-F709-4A0B-811E-069133B2C146}" type="pres">
      <dgm:prSet presAssocID="{D5A07F02-7AE8-4675-AB2E-E27554AC1491}" presName="node" presStyleLbl="node1" presStyleIdx="1" presStyleCnt="2">
        <dgm:presLayoutVars>
          <dgm:bulletEnabled val="1"/>
        </dgm:presLayoutVars>
      </dgm:prSet>
      <dgm:spPr/>
    </dgm:pt>
  </dgm:ptLst>
  <dgm:cxnLst>
    <dgm:cxn modelId="{38DF9531-C618-4A1F-97CE-B928E2683461}" srcId="{2C72C456-195E-471A-B727-B4E0550A9C82}" destId="{1E1FA61B-26D3-4A01-BC72-D1F39B3E0ECF}" srcOrd="0" destOrd="0" parTransId="{E47D3C7A-2BCC-4BAD-BD0A-50A9A6D7B573}" sibTransId="{32690FAB-46B9-40C0-AFBE-544546E740DE}"/>
    <dgm:cxn modelId="{BB26ED38-7887-4F33-8AD3-814225058FF6}" type="presOf" srcId="{32690FAB-46B9-40C0-AFBE-544546E740DE}" destId="{6385C5D7-C434-4978-8E7B-2B1E966B63E3}" srcOrd="1" destOrd="0" presId="urn:microsoft.com/office/officeart/2005/8/layout/process1"/>
    <dgm:cxn modelId="{4CB1FA4F-A5F0-472F-BEA4-973F72867966}" srcId="{2C72C456-195E-471A-B727-B4E0550A9C82}" destId="{D5A07F02-7AE8-4675-AB2E-E27554AC1491}" srcOrd="1" destOrd="0" parTransId="{B02BBD49-475D-46D2-B846-0844958D0C0E}" sibTransId="{8D4E9A1D-585C-43F2-BAC1-D1C426BCBC64}"/>
    <dgm:cxn modelId="{EA21078A-33ED-4BEC-8824-E6210855A474}" type="presOf" srcId="{2C72C456-195E-471A-B727-B4E0550A9C82}" destId="{475C4181-BE49-4F05-9545-BB7917E95096}" srcOrd="0" destOrd="0" presId="urn:microsoft.com/office/officeart/2005/8/layout/process1"/>
    <dgm:cxn modelId="{CB673B99-184B-47AA-AA51-4865F11CAED5}" type="presOf" srcId="{1E1FA61B-26D3-4A01-BC72-D1F39B3E0ECF}" destId="{7A4CDBF9-017A-469B-995B-316AFA92EA27}" srcOrd="0" destOrd="0" presId="urn:microsoft.com/office/officeart/2005/8/layout/process1"/>
    <dgm:cxn modelId="{D3DDDFB9-2835-4800-97BA-EFF04B17E458}" type="presOf" srcId="{D5A07F02-7AE8-4675-AB2E-E27554AC1491}" destId="{7BE2394A-F709-4A0B-811E-069133B2C146}" srcOrd="0" destOrd="0" presId="urn:microsoft.com/office/officeart/2005/8/layout/process1"/>
    <dgm:cxn modelId="{252BFBD9-DC1A-45E7-B60B-87BAB932F627}" type="presOf" srcId="{32690FAB-46B9-40C0-AFBE-544546E740DE}" destId="{43F9CC3A-429B-4C2D-B2D1-30FDD4B22F47}" srcOrd="0" destOrd="0" presId="urn:microsoft.com/office/officeart/2005/8/layout/process1"/>
    <dgm:cxn modelId="{2CBEB649-86D0-43DC-B49A-238DDFDC2B39}" type="presParOf" srcId="{475C4181-BE49-4F05-9545-BB7917E95096}" destId="{7A4CDBF9-017A-469B-995B-316AFA92EA27}" srcOrd="0" destOrd="0" presId="urn:microsoft.com/office/officeart/2005/8/layout/process1"/>
    <dgm:cxn modelId="{F688102D-50D7-4DCE-B9E4-68BB9E6B48ED}" type="presParOf" srcId="{475C4181-BE49-4F05-9545-BB7917E95096}" destId="{43F9CC3A-429B-4C2D-B2D1-30FDD4B22F47}" srcOrd="1" destOrd="0" presId="urn:microsoft.com/office/officeart/2005/8/layout/process1"/>
    <dgm:cxn modelId="{F489476D-236C-4061-AFCB-1583D2DF9778}" type="presParOf" srcId="{43F9CC3A-429B-4C2D-B2D1-30FDD4B22F47}" destId="{6385C5D7-C434-4978-8E7B-2B1E966B63E3}" srcOrd="0" destOrd="0" presId="urn:microsoft.com/office/officeart/2005/8/layout/process1"/>
    <dgm:cxn modelId="{85FBA66A-A3F9-4764-8EE1-D87D440CEF45}" type="presParOf" srcId="{475C4181-BE49-4F05-9545-BB7917E95096}" destId="{7BE2394A-F709-4A0B-811E-069133B2C14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337A70B-7720-4E1A-8663-7E71984D174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B731230-EFA6-4F76-8CA4-962A1C07FD15}">
      <dgm:prSet/>
      <dgm:spPr/>
      <dgm:t>
        <a:bodyPr/>
        <a:lstStyle/>
        <a:p>
          <a:r>
            <a:rPr lang="el-GR" dirty="0"/>
            <a:t>Το </a:t>
          </a:r>
          <a:r>
            <a:rPr lang="en-US" dirty="0"/>
            <a:t>Apache Spark </a:t>
          </a:r>
          <a:r>
            <a:rPr lang="el-GR" dirty="0"/>
            <a:t>είναι ένα </a:t>
          </a:r>
          <a:r>
            <a:rPr lang="en-US" dirty="0"/>
            <a:t>framework </a:t>
          </a:r>
          <a:r>
            <a:rPr lang="el-GR" dirty="0"/>
            <a:t>γενικού σκοπού που επιτρέπει κατανεμημένη</a:t>
          </a:r>
          <a:r>
            <a:rPr lang="en-US" dirty="0"/>
            <a:t> </a:t>
          </a:r>
          <a:r>
            <a:rPr lang="el-GR" dirty="0"/>
            <a:t>επεξεργασία σε συστάδες υπολογιστών</a:t>
          </a:r>
          <a:endParaRPr lang="en-US" dirty="0"/>
        </a:p>
      </dgm:t>
    </dgm:pt>
    <dgm:pt modelId="{FAF0F7E2-3868-464C-882F-779EF66B82DB}" type="parTrans" cxnId="{F17016B3-7624-4EB2-9324-3F29F2E5889B}">
      <dgm:prSet/>
      <dgm:spPr/>
      <dgm:t>
        <a:bodyPr/>
        <a:lstStyle/>
        <a:p>
          <a:endParaRPr lang="en-US"/>
        </a:p>
      </dgm:t>
    </dgm:pt>
    <dgm:pt modelId="{15D10394-9523-45AD-806B-0F1E085F3707}" type="sibTrans" cxnId="{F17016B3-7624-4EB2-9324-3F29F2E5889B}">
      <dgm:prSet/>
      <dgm:spPr/>
      <dgm:t>
        <a:bodyPr/>
        <a:lstStyle/>
        <a:p>
          <a:endParaRPr lang="en-US"/>
        </a:p>
      </dgm:t>
    </dgm:pt>
    <dgm:pt modelId="{BC4A6DC5-6726-41E9-9246-0031FD35A47A}">
      <dgm:prSet/>
      <dgm:spPr/>
      <dgm:t>
        <a:bodyPr/>
        <a:lstStyle/>
        <a:p>
          <a:r>
            <a:rPr lang="el-GR" dirty="0"/>
            <a:t>Μπορεί να θεωρηθεί ως μηχανή επεξεργασίας (</a:t>
          </a:r>
          <a:r>
            <a:rPr lang="en-US" dirty="0"/>
            <a:t>processing engine</a:t>
          </a:r>
          <a:r>
            <a:rPr lang="el-GR" dirty="0"/>
            <a:t>)</a:t>
          </a:r>
          <a:r>
            <a:rPr lang="en-US" dirty="0"/>
            <a:t> </a:t>
          </a:r>
          <a:r>
            <a:rPr lang="el-GR" dirty="0"/>
            <a:t>που δίνει έμφαση σε</a:t>
          </a:r>
          <a:r>
            <a:rPr lang="en-US" dirty="0"/>
            <a:t> </a:t>
          </a:r>
          <a:r>
            <a:rPr lang="el-GR" dirty="0"/>
            <a:t>ταχύτητα</a:t>
          </a:r>
          <a:r>
            <a:rPr lang="en-US" dirty="0"/>
            <a:t> </a:t>
          </a:r>
          <a:r>
            <a:rPr lang="el-GR" dirty="0"/>
            <a:t>και ευκολία χρήσης ενώ παράλληλα παρέχει δυνατότητες προχωρημένης ανάλυσης δεδομένων </a:t>
          </a:r>
          <a:endParaRPr lang="en-US" dirty="0"/>
        </a:p>
      </dgm:t>
    </dgm:pt>
    <dgm:pt modelId="{F87867E2-FAA4-4DB9-AB7D-AA979F6EA990}" type="parTrans" cxnId="{4CEDC64E-D369-41F5-8365-FDE606266421}">
      <dgm:prSet/>
      <dgm:spPr/>
      <dgm:t>
        <a:bodyPr/>
        <a:lstStyle/>
        <a:p>
          <a:endParaRPr lang="en-US"/>
        </a:p>
      </dgm:t>
    </dgm:pt>
    <dgm:pt modelId="{20879A4D-EEC8-426D-8618-599FF2A11A6C}" type="sibTrans" cxnId="{4CEDC64E-D369-41F5-8365-FDE606266421}">
      <dgm:prSet/>
      <dgm:spPr/>
      <dgm:t>
        <a:bodyPr/>
        <a:lstStyle/>
        <a:p>
          <a:endParaRPr lang="en-US"/>
        </a:p>
      </dgm:t>
    </dgm:pt>
    <dgm:pt modelId="{138AF52F-AC2B-4AE5-9A39-3B14AE9F8A15}">
      <dgm:prSet/>
      <dgm:spPr/>
      <dgm:t>
        <a:bodyPr/>
        <a:lstStyle/>
        <a:p>
          <a:r>
            <a:rPr lang="el-GR" dirty="0"/>
            <a:t>Εφόσον είναι δυνατόν διατηρεί τα δεδομένα στη κύρια μνήμη (</a:t>
          </a:r>
          <a:r>
            <a:rPr lang="en-US" dirty="0"/>
            <a:t>2x </a:t>
          </a:r>
          <a:r>
            <a:rPr lang="el-GR" dirty="0"/>
            <a:t>έως 100</a:t>
          </a:r>
          <a:r>
            <a:rPr lang="en-US" dirty="0"/>
            <a:t>x</a:t>
          </a:r>
          <a:r>
            <a:rPr lang="el-GR" dirty="0"/>
            <a:t> ταχύτερο από το </a:t>
          </a:r>
          <a:r>
            <a:rPr lang="en-US" dirty="0"/>
            <a:t>Hadoop MapReduce </a:t>
          </a:r>
          <a:r>
            <a:rPr lang="el-GR" dirty="0"/>
            <a:t>για συγκεκριμένες εργασίες)</a:t>
          </a:r>
          <a:endParaRPr lang="en-US" dirty="0"/>
        </a:p>
      </dgm:t>
    </dgm:pt>
    <dgm:pt modelId="{5D970BA1-5301-4CDD-9AC2-F9B5DFE989A1}" type="parTrans" cxnId="{9885F543-A7D5-45D1-A594-CC4F453857B5}">
      <dgm:prSet/>
      <dgm:spPr/>
      <dgm:t>
        <a:bodyPr/>
        <a:lstStyle/>
        <a:p>
          <a:endParaRPr lang="en-US"/>
        </a:p>
      </dgm:t>
    </dgm:pt>
    <dgm:pt modelId="{7F8424C4-CC79-48EE-A18C-325F3596821A}" type="sibTrans" cxnId="{9885F543-A7D5-45D1-A594-CC4F453857B5}">
      <dgm:prSet/>
      <dgm:spPr/>
      <dgm:t>
        <a:bodyPr/>
        <a:lstStyle/>
        <a:p>
          <a:endParaRPr lang="en-US"/>
        </a:p>
      </dgm:t>
    </dgm:pt>
    <dgm:pt modelId="{62707C1A-B076-463F-BB0E-6A72107A7171}" type="pres">
      <dgm:prSet presAssocID="{C337A70B-7720-4E1A-8663-7E71984D174D}" presName="linear" presStyleCnt="0">
        <dgm:presLayoutVars>
          <dgm:animLvl val="lvl"/>
          <dgm:resizeHandles val="exact"/>
        </dgm:presLayoutVars>
      </dgm:prSet>
      <dgm:spPr/>
    </dgm:pt>
    <dgm:pt modelId="{68AA8234-9BEB-4A03-89C6-0B1E35A43FED}" type="pres">
      <dgm:prSet presAssocID="{8B731230-EFA6-4F76-8CA4-962A1C07FD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F429240-089F-4BAA-81E3-0EC030251471}" type="pres">
      <dgm:prSet presAssocID="{15D10394-9523-45AD-806B-0F1E085F3707}" presName="spacer" presStyleCnt="0"/>
      <dgm:spPr/>
    </dgm:pt>
    <dgm:pt modelId="{DE9D0AD1-5A98-46C6-8312-0F1FDAB512F7}" type="pres">
      <dgm:prSet presAssocID="{BC4A6DC5-6726-41E9-9246-0031FD35A47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C0BE1F5-D6C6-4F70-B2F6-58F63DD1D4E3}" type="pres">
      <dgm:prSet presAssocID="{20879A4D-EEC8-426D-8618-599FF2A11A6C}" presName="spacer" presStyleCnt="0"/>
      <dgm:spPr/>
    </dgm:pt>
    <dgm:pt modelId="{106B9A47-956E-4D9B-A6C1-3BE81A1025D3}" type="pres">
      <dgm:prSet presAssocID="{138AF52F-AC2B-4AE5-9A39-3B14AE9F8A1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F426E07-F290-4037-9BF2-655176DE44A0}" type="presOf" srcId="{BC4A6DC5-6726-41E9-9246-0031FD35A47A}" destId="{DE9D0AD1-5A98-46C6-8312-0F1FDAB512F7}" srcOrd="0" destOrd="0" presId="urn:microsoft.com/office/officeart/2005/8/layout/vList2"/>
    <dgm:cxn modelId="{586CE124-9FFF-4284-8716-D97CFDEA37D7}" type="presOf" srcId="{C337A70B-7720-4E1A-8663-7E71984D174D}" destId="{62707C1A-B076-463F-BB0E-6A72107A7171}" srcOrd="0" destOrd="0" presId="urn:microsoft.com/office/officeart/2005/8/layout/vList2"/>
    <dgm:cxn modelId="{0B1E803E-A79D-4A61-80F0-72CEE9B2DC0F}" type="presOf" srcId="{8B731230-EFA6-4F76-8CA4-962A1C07FD15}" destId="{68AA8234-9BEB-4A03-89C6-0B1E35A43FED}" srcOrd="0" destOrd="0" presId="urn:microsoft.com/office/officeart/2005/8/layout/vList2"/>
    <dgm:cxn modelId="{9885F543-A7D5-45D1-A594-CC4F453857B5}" srcId="{C337A70B-7720-4E1A-8663-7E71984D174D}" destId="{138AF52F-AC2B-4AE5-9A39-3B14AE9F8A15}" srcOrd="2" destOrd="0" parTransId="{5D970BA1-5301-4CDD-9AC2-F9B5DFE989A1}" sibTransId="{7F8424C4-CC79-48EE-A18C-325F3596821A}"/>
    <dgm:cxn modelId="{4CEDC64E-D369-41F5-8365-FDE606266421}" srcId="{C337A70B-7720-4E1A-8663-7E71984D174D}" destId="{BC4A6DC5-6726-41E9-9246-0031FD35A47A}" srcOrd="1" destOrd="0" parTransId="{F87867E2-FAA4-4DB9-AB7D-AA979F6EA990}" sibTransId="{20879A4D-EEC8-426D-8618-599FF2A11A6C}"/>
    <dgm:cxn modelId="{F17016B3-7624-4EB2-9324-3F29F2E5889B}" srcId="{C337A70B-7720-4E1A-8663-7E71984D174D}" destId="{8B731230-EFA6-4F76-8CA4-962A1C07FD15}" srcOrd="0" destOrd="0" parTransId="{FAF0F7E2-3868-464C-882F-779EF66B82DB}" sibTransId="{15D10394-9523-45AD-806B-0F1E085F3707}"/>
    <dgm:cxn modelId="{36D4D6F8-0C5B-4B53-BDD6-B3255CA2B0A8}" type="presOf" srcId="{138AF52F-AC2B-4AE5-9A39-3B14AE9F8A15}" destId="{106B9A47-956E-4D9B-A6C1-3BE81A1025D3}" srcOrd="0" destOrd="0" presId="urn:microsoft.com/office/officeart/2005/8/layout/vList2"/>
    <dgm:cxn modelId="{303B1D93-0E69-4956-A1E0-13E099CF6578}" type="presParOf" srcId="{62707C1A-B076-463F-BB0E-6A72107A7171}" destId="{68AA8234-9BEB-4A03-89C6-0B1E35A43FED}" srcOrd="0" destOrd="0" presId="urn:microsoft.com/office/officeart/2005/8/layout/vList2"/>
    <dgm:cxn modelId="{EC5E62A9-B3CA-4F86-A746-DD35FE0CEBF2}" type="presParOf" srcId="{62707C1A-B076-463F-BB0E-6A72107A7171}" destId="{FF429240-089F-4BAA-81E3-0EC030251471}" srcOrd="1" destOrd="0" presId="urn:microsoft.com/office/officeart/2005/8/layout/vList2"/>
    <dgm:cxn modelId="{A9D2FE05-C76E-407B-A66A-F96718700742}" type="presParOf" srcId="{62707C1A-B076-463F-BB0E-6A72107A7171}" destId="{DE9D0AD1-5A98-46C6-8312-0F1FDAB512F7}" srcOrd="2" destOrd="0" presId="urn:microsoft.com/office/officeart/2005/8/layout/vList2"/>
    <dgm:cxn modelId="{465E205C-BD13-4FB0-8EE9-29D40A0F6F87}" type="presParOf" srcId="{62707C1A-B076-463F-BB0E-6A72107A7171}" destId="{4C0BE1F5-D6C6-4F70-B2F6-58F63DD1D4E3}" srcOrd="3" destOrd="0" presId="urn:microsoft.com/office/officeart/2005/8/layout/vList2"/>
    <dgm:cxn modelId="{39EE19F9-6EC6-46B5-9423-57B3C25B1BBA}" type="presParOf" srcId="{62707C1A-B076-463F-BB0E-6A72107A7171}" destId="{106B9A47-956E-4D9B-A6C1-3BE81A1025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3D39235-59DC-4496-AC6B-C23120AB77B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95545E03-A2D8-4CF3-9915-2E1B875EF6A7}">
      <dgm:prSet phldrT="[Κείμενο]"/>
      <dgm:spPr/>
      <dgm:t>
        <a:bodyPr/>
        <a:lstStyle/>
        <a:p>
          <a:r>
            <a:rPr lang="el-GR" dirty="0"/>
            <a:t>Διαθέσιμα </a:t>
          </a:r>
          <a:r>
            <a:rPr lang="en-US" dirty="0"/>
            <a:t>APIs</a:t>
          </a:r>
          <a:endParaRPr lang="el-GR" dirty="0"/>
        </a:p>
      </dgm:t>
    </dgm:pt>
    <dgm:pt modelId="{D2DFC27B-B878-4331-8F64-897F6C5B7CF8}" type="parTrans" cxnId="{B0A2D4CB-833D-4ABE-AB33-4E309CB653C4}">
      <dgm:prSet/>
      <dgm:spPr/>
      <dgm:t>
        <a:bodyPr/>
        <a:lstStyle/>
        <a:p>
          <a:endParaRPr lang="el-GR"/>
        </a:p>
      </dgm:t>
    </dgm:pt>
    <dgm:pt modelId="{02D4F349-CCF4-4F25-B755-9B831CF7EF6C}" type="sibTrans" cxnId="{B0A2D4CB-833D-4ABE-AB33-4E309CB653C4}">
      <dgm:prSet/>
      <dgm:spPr/>
      <dgm:t>
        <a:bodyPr/>
        <a:lstStyle/>
        <a:p>
          <a:endParaRPr lang="el-GR"/>
        </a:p>
      </dgm:t>
    </dgm:pt>
    <dgm:pt modelId="{F47F1B28-5665-4156-927B-3DA95109F416}">
      <dgm:prSet phldrT="[Κείμενο]"/>
      <dgm:spPr/>
      <dgm:t>
        <a:bodyPr/>
        <a:lstStyle/>
        <a:p>
          <a:r>
            <a:rPr lang="el-GR" dirty="0"/>
            <a:t>Χαμηλού επιπέδου</a:t>
          </a:r>
          <a:endParaRPr lang="en-US" dirty="0"/>
        </a:p>
        <a:p>
          <a:r>
            <a:rPr lang="en-US" dirty="0"/>
            <a:t>RDD</a:t>
          </a:r>
        </a:p>
      </dgm:t>
    </dgm:pt>
    <dgm:pt modelId="{BDA5FA99-6710-41CC-8C73-5FE13D2FAA85}" type="parTrans" cxnId="{45099A1B-DC71-41CF-83C0-795112220B76}">
      <dgm:prSet/>
      <dgm:spPr/>
      <dgm:t>
        <a:bodyPr/>
        <a:lstStyle/>
        <a:p>
          <a:endParaRPr lang="el-GR"/>
        </a:p>
      </dgm:t>
    </dgm:pt>
    <dgm:pt modelId="{3CC06136-B2A8-4D06-AFC5-3D2C850C5EFF}" type="sibTrans" cxnId="{45099A1B-DC71-41CF-83C0-795112220B76}">
      <dgm:prSet/>
      <dgm:spPr/>
      <dgm:t>
        <a:bodyPr/>
        <a:lstStyle/>
        <a:p>
          <a:endParaRPr lang="el-GR"/>
        </a:p>
      </dgm:t>
    </dgm:pt>
    <dgm:pt modelId="{E67E1245-B117-4CF9-A866-39CB6ADE58AD}">
      <dgm:prSet phldrT="[Κείμενο]"/>
      <dgm:spPr/>
      <dgm:t>
        <a:bodyPr/>
        <a:lstStyle/>
        <a:p>
          <a:r>
            <a:rPr lang="el-GR" dirty="0"/>
            <a:t>Υψηλού επιπέδου</a:t>
          </a:r>
        </a:p>
      </dgm:t>
    </dgm:pt>
    <dgm:pt modelId="{540C4DCC-0290-459D-9C81-D33B5600F415}" type="parTrans" cxnId="{595C8285-1788-42CC-A78D-7F28019CE6F8}">
      <dgm:prSet/>
      <dgm:spPr/>
      <dgm:t>
        <a:bodyPr/>
        <a:lstStyle/>
        <a:p>
          <a:endParaRPr lang="el-GR"/>
        </a:p>
      </dgm:t>
    </dgm:pt>
    <dgm:pt modelId="{B683686E-9BE5-4672-BFB4-F2E69F8471E1}" type="sibTrans" cxnId="{595C8285-1788-42CC-A78D-7F28019CE6F8}">
      <dgm:prSet/>
      <dgm:spPr/>
      <dgm:t>
        <a:bodyPr/>
        <a:lstStyle/>
        <a:p>
          <a:endParaRPr lang="el-GR"/>
        </a:p>
      </dgm:t>
    </dgm:pt>
    <dgm:pt modelId="{8DD47E09-00AF-5F4F-87F7-C0EFA66AD875}">
      <dgm:prSet phldrT="[Κείμενο]"/>
      <dgm:spPr/>
      <dgm:t>
        <a:bodyPr/>
        <a:lstStyle/>
        <a:p>
          <a:r>
            <a:rPr lang="en-US" dirty="0" err="1"/>
            <a:t>Dataframe</a:t>
          </a:r>
          <a:endParaRPr lang="el-GR" dirty="0"/>
        </a:p>
      </dgm:t>
    </dgm:pt>
    <dgm:pt modelId="{CD959AE4-FA4B-3E41-9CEE-B91FBF1605AB}" type="parTrans" cxnId="{F4ABC951-8A5B-C640-93CC-132811AAE0CD}">
      <dgm:prSet/>
      <dgm:spPr/>
      <dgm:t>
        <a:bodyPr/>
        <a:lstStyle/>
        <a:p>
          <a:endParaRPr lang="en-GB"/>
        </a:p>
      </dgm:t>
    </dgm:pt>
    <dgm:pt modelId="{420C87E8-5C94-9541-9227-1E1BBBB63B86}" type="sibTrans" cxnId="{F4ABC951-8A5B-C640-93CC-132811AAE0CD}">
      <dgm:prSet/>
      <dgm:spPr/>
      <dgm:t>
        <a:bodyPr/>
        <a:lstStyle/>
        <a:p>
          <a:endParaRPr lang="en-GB"/>
        </a:p>
      </dgm:t>
    </dgm:pt>
    <dgm:pt modelId="{4114E99B-E04A-C24D-A7C2-FB7139ADFDAC}">
      <dgm:prSet phldrT="[Κείμενο]"/>
      <dgm:spPr/>
      <dgm:t>
        <a:bodyPr/>
        <a:lstStyle/>
        <a:p>
          <a:r>
            <a:rPr lang="en-US" dirty="0"/>
            <a:t>SQL</a:t>
          </a:r>
        </a:p>
      </dgm:t>
    </dgm:pt>
    <dgm:pt modelId="{F6EEDDC6-8B88-2E42-B000-87C53BAF3FCB}" type="parTrans" cxnId="{EFD2E11C-DDDE-8949-A901-ADB56B5B7C06}">
      <dgm:prSet/>
      <dgm:spPr/>
      <dgm:t>
        <a:bodyPr/>
        <a:lstStyle/>
        <a:p>
          <a:endParaRPr lang="en-GB"/>
        </a:p>
      </dgm:t>
    </dgm:pt>
    <dgm:pt modelId="{B2E487A9-AE9F-2047-AE15-C4080157119D}" type="sibTrans" cxnId="{EFD2E11C-DDDE-8949-A901-ADB56B5B7C06}">
      <dgm:prSet/>
      <dgm:spPr/>
      <dgm:t>
        <a:bodyPr/>
        <a:lstStyle/>
        <a:p>
          <a:endParaRPr lang="en-GB"/>
        </a:p>
      </dgm:t>
    </dgm:pt>
    <dgm:pt modelId="{9AC84085-599F-5A49-96F9-FB10DFCB0017}">
      <dgm:prSet phldrT="[Κείμενο]"/>
      <dgm:spPr/>
      <dgm:t>
        <a:bodyPr/>
        <a:lstStyle/>
        <a:p>
          <a:r>
            <a:rPr lang="en-US" dirty="0"/>
            <a:t>Dataset (</a:t>
          </a:r>
          <a:r>
            <a:rPr lang="el-GR" dirty="0"/>
            <a:t>μόνο για </a:t>
          </a:r>
          <a:r>
            <a:rPr lang="en-US" dirty="0"/>
            <a:t>Scala</a:t>
          </a:r>
          <a:r>
            <a:rPr lang="el-GR" dirty="0"/>
            <a:t> και </a:t>
          </a:r>
          <a:r>
            <a:rPr lang="en-US" dirty="0"/>
            <a:t>Java)	</a:t>
          </a:r>
          <a:endParaRPr lang="el-GR" dirty="0"/>
        </a:p>
      </dgm:t>
    </dgm:pt>
    <dgm:pt modelId="{CDAD3062-B6D7-1C48-A813-9C00FEB27411}" type="parTrans" cxnId="{270293D0-999D-044D-9A7B-E982D0327680}">
      <dgm:prSet/>
      <dgm:spPr/>
      <dgm:t>
        <a:bodyPr/>
        <a:lstStyle/>
        <a:p>
          <a:endParaRPr lang="en-GB"/>
        </a:p>
      </dgm:t>
    </dgm:pt>
    <dgm:pt modelId="{061F0B88-237D-DB48-84CC-689D2C81AD94}" type="sibTrans" cxnId="{270293D0-999D-044D-9A7B-E982D0327680}">
      <dgm:prSet/>
      <dgm:spPr/>
      <dgm:t>
        <a:bodyPr/>
        <a:lstStyle/>
        <a:p>
          <a:endParaRPr lang="en-GB"/>
        </a:p>
      </dgm:t>
    </dgm:pt>
    <dgm:pt modelId="{1F8BAD0F-DAAF-45AF-BE44-E6A20867BC3D}" type="pres">
      <dgm:prSet presAssocID="{D3D39235-59DC-4496-AC6B-C23120AB77B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D9FF9CA-1F65-4EFE-A5DF-07D8BF87A1EB}" type="pres">
      <dgm:prSet presAssocID="{95545E03-A2D8-4CF3-9915-2E1B875EF6A7}" presName="hierRoot1" presStyleCnt="0">
        <dgm:presLayoutVars>
          <dgm:hierBranch val="init"/>
        </dgm:presLayoutVars>
      </dgm:prSet>
      <dgm:spPr/>
    </dgm:pt>
    <dgm:pt modelId="{DC90CDF7-1870-46FC-9563-FDDF8DAAA1AF}" type="pres">
      <dgm:prSet presAssocID="{95545E03-A2D8-4CF3-9915-2E1B875EF6A7}" presName="rootComposite1" presStyleCnt="0"/>
      <dgm:spPr/>
    </dgm:pt>
    <dgm:pt modelId="{45AECB02-0310-4C43-B7F2-815CCB4341C3}" type="pres">
      <dgm:prSet presAssocID="{95545E03-A2D8-4CF3-9915-2E1B875EF6A7}" presName="rootText1" presStyleLbl="node0" presStyleIdx="0" presStyleCnt="1">
        <dgm:presLayoutVars>
          <dgm:chPref val="3"/>
        </dgm:presLayoutVars>
      </dgm:prSet>
      <dgm:spPr/>
    </dgm:pt>
    <dgm:pt modelId="{A141FB49-1E82-4CF8-88A4-9199B5A90FD6}" type="pres">
      <dgm:prSet presAssocID="{95545E03-A2D8-4CF3-9915-2E1B875EF6A7}" presName="rootConnector1" presStyleLbl="node1" presStyleIdx="0" presStyleCnt="0"/>
      <dgm:spPr/>
    </dgm:pt>
    <dgm:pt modelId="{6617985B-7F18-40D4-B222-4098AED8207E}" type="pres">
      <dgm:prSet presAssocID="{95545E03-A2D8-4CF3-9915-2E1B875EF6A7}" presName="hierChild2" presStyleCnt="0"/>
      <dgm:spPr/>
    </dgm:pt>
    <dgm:pt modelId="{2F306DC7-42AC-427A-9AD2-7BA8409DD164}" type="pres">
      <dgm:prSet presAssocID="{BDA5FA99-6710-41CC-8C73-5FE13D2FAA85}" presName="Name37" presStyleLbl="parChTrans1D2" presStyleIdx="0" presStyleCnt="2"/>
      <dgm:spPr/>
    </dgm:pt>
    <dgm:pt modelId="{4AFD7B28-9C1C-44AC-A36D-6EF6360681D6}" type="pres">
      <dgm:prSet presAssocID="{F47F1B28-5665-4156-927B-3DA95109F416}" presName="hierRoot2" presStyleCnt="0">
        <dgm:presLayoutVars>
          <dgm:hierBranch val="init"/>
        </dgm:presLayoutVars>
      </dgm:prSet>
      <dgm:spPr/>
    </dgm:pt>
    <dgm:pt modelId="{DABCABCD-EA42-4BC7-AF8E-E1D1FFAAAD5B}" type="pres">
      <dgm:prSet presAssocID="{F47F1B28-5665-4156-927B-3DA95109F416}" presName="rootComposite" presStyleCnt="0"/>
      <dgm:spPr/>
    </dgm:pt>
    <dgm:pt modelId="{3C93C9CD-C57F-4FDC-A8B0-01DF461EA04E}" type="pres">
      <dgm:prSet presAssocID="{F47F1B28-5665-4156-927B-3DA95109F416}" presName="rootText" presStyleLbl="node2" presStyleIdx="0" presStyleCnt="2">
        <dgm:presLayoutVars>
          <dgm:chPref val="3"/>
        </dgm:presLayoutVars>
      </dgm:prSet>
      <dgm:spPr/>
    </dgm:pt>
    <dgm:pt modelId="{CAE717DF-088E-4817-8265-6070F322BC76}" type="pres">
      <dgm:prSet presAssocID="{F47F1B28-5665-4156-927B-3DA95109F416}" presName="rootConnector" presStyleLbl="node2" presStyleIdx="0" presStyleCnt="2"/>
      <dgm:spPr/>
    </dgm:pt>
    <dgm:pt modelId="{6B4439E5-C8EE-4B32-ADBB-7C497410AC41}" type="pres">
      <dgm:prSet presAssocID="{F47F1B28-5665-4156-927B-3DA95109F416}" presName="hierChild4" presStyleCnt="0"/>
      <dgm:spPr/>
    </dgm:pt>
    <dgm:pt modelId="{257B750C-4DA6-418F-B606-8E6CB5B5CCA5}" type="pres">
      <dgm:prSet presAssocID="{F47F1B28-5665-4156-927B-3DA95109F416}" presName="hierChild5" presStyleCnt="0"/>
      <dgm:spPr/>
    </dgm:pt>
    <dgm:pt modelId="{0AA918FC-ED84-441A-902E-2A548AE46E7D}" type="pres">
      <dgm:prSet presAssocID="{540C4DCC-0290-459D-9C81-D33B5600F415}" presName="Name37" presStyleLbl="parChTrans1D2" presStyleIdx="1" presStyleCnt="2"/>
      <dgm:spPr/>
    </dgm:pt>
    <dgm:pt modelId="{EA853DC0-195A-4212-B25D-0313D2E4371B}" type="pres">
      <dgm:prSet presAssocID="{E67E1245-B117-4CF9-A866-39CB6ADE58AD}" presName="hierRoot2" presStyleCnt="0">
        <dgm:presLayoutVars>
          <dgm:hierBranch val="init"/>
        </dgm:presLayoutVars>
      </dgm:prSet>
      <dgm:spPr/>
    </dgm:pt>
    <dgm:pt modelId="{AED0C7C8-B815-4CD8-BFBF-C030B08C57AA}" type="pres">
      <dgm:prSet presAssocID="{E67E1245-B117-4CF9-A866-39CB6ADE58AD}" presName="rootComposite" presStyleCnt="0"/>
      <dgm:spPr/>
    </dgm:pt>
    <dgm:pt modelId="{E5A8F928-5979-45B9-8516-E7AD3549656C}" type="pres">
      <dgm:prSet presAssocID="{E67E1245-B117-4CF9-A866-39CB6ADE58AD}" presName="rootText" presStyleLbl="node2" presStyleIdx="1" presStyleCnt="2">
        <dgm:presLayoutVars>
          <dgm:chPref val="3"/>
        </dgm:presLayoutVars>
      </dgm:prSet>
      <dgm:spPr/>
    </dgm:pt>
    <dgm:pt modelId="{CEE8AFDB-D28D-49FF-90FD-0160DC5C28C3}" type="pres">
      <dgm:prSet presAssocID="{E67E1245-B117-4CF9-A866-39CB6ADE58AD}" presName="rootConnector" presStyleLbl="node2" presStyleIdx="1" presStyleCnt="2"/>
      <dgm:spPr/>
    </dgm:pt>
    <dgm:pt modelId="{2189233D-20D8-480A-9968-8396DFBBD5AE}" type="pres">
      <dgm:prSet presAssocID="{E67E1245-B117-4CF9-A866-39CB6ADE58AD}" presName="hierChild4" presStyleCnt="0"/>
      <dgm:spPr/>
    </dgm:pt>
    <dgm:pt modelId="{67C27A2C-668F-0845-86C0-73BAED69D89A}" type="pres">
      <dgm:prSet presAssocID="{CD959AE4-FA4B-3E41-9CEE-B91FBF1605AB}" presName="Name37" presStyleLbl="parChTrans1D3" presStyleIdx="0" presStyleCnt="3"/>
      <dgm:spPr/>
    </dgm:pt>
    <dgm:pt modelId="{69F8A5B2-EA18-3C4D-BAC4-53BA441EED00}" type="pres">
      <dgm:prSet presAssocID="{8DD47E09-00AF-5F4F-87F7-C0EFA66AD875}" presName="hierRoot2" presStyleCnt="0">
        <dgm:presLayoutVars>
          <dgm:hierBranch val="init"/>
        </dgm:presLayoutVars>
      </dgm:prSet>
      <dgm:spPr/>
    </dgm:pt>
    <dgm:pt modelId="{65ACD9E4-C7AC-3F47-8F48-E2383E5B2BED}" type="pres">
      <dgm:prSet presAssocID="{8DD47E09-00AF-5F4F-87F7-C0EFA66AD875}" presName="rootComposite" presStyleCnt="0"/>
      <dgm:spPr/>
    </dgm:pt>
    <dgm:pt modelId="{1471A5D2-BADD-8144-B4B4-4D8F840EAF2B}" type="pres">
      <dgm:prSet presAssocID="{8DD47E09-00AF-5F4F-87F7-C0EFA66AD875}" presName="rootText" presStyleLbl="node3" presStyleIdx="0" presStyleCnt="3">
        <dgm:presLayoutVars>
          <dgm:chPref val="3"/>
        </dgm:presLayoutVars>
      </dgm:prSet>
      <dgm:spPr/>
    </dgm:pt>
    <dgm:pt modelId="{C9CD5845-71F7-274E-8315-82565F36A1D6}" type="pres">
      <dgm:prSet presAssocID="{8DD47E09-00AF-5F4F-87F7-C0EFA66AD875}" presName="rootConnector" presStyleLbl="node3" presStyleIdx="0" presStyleCnt="3"/>
      <dgm:spPr/>
    </dgm:pt>
    <dgm:pt modelId="{BF545536-1B2E-D34D-81DF-F16824968795}" type="pres">
      <dgm:prSet presAssocID="{8DD47E09-00AF-5F4F-87F7-C0EFA66AD875}" presName="hierChild4" presStyleCnt="0"/>
      <dgm:spPr/>
    </dgm:pt>
    <dgm:pt modelId="{F65B73D7-5F5C-8341-BD1A-444F06488C7A}" type="pres">
      <dgm:prSet presAssocID="{8DD47E09-00AF-5F4F-87F7-C0EFA66AD875}" presName="hierChild5" presStyleCnt="0"/>
      <dgm:spPr/>
    </dgm:pt>
    <dgm:pt modelId="{2D899812-80ED-CD4B-B8EF-5E77C94807B6}" type="pres">
      <dgm:prSet presAssocID="{F6EEDDC6-8B88-2E42-B000-87C53BAF3FCB}" presName="Name37" presStyleLbl="parChTrans1D3" presStyleIdx="1" presStyleCnt="3"/>
      <dgm:spPr/>
    </dgm:pt>
    <dgm:pt modelId="{E6E751EB-BFCC-FF4A-B2EF-33DC52A52956}" type="pres">
      <dgm:prSet presAssocID="{4114E99B-E04A-C24D-A7C2-FB7139ADFDAC}" presName="hierRoot2" presStyleCnt="0">
        <dgm:presLayoutVars>
          <dgm:hierBranch val="init"/>
        </dgm:presLayoutVars>
      </dgm:prSet>
      <dgm:spPr/>
    </dgm:pt>
    <dgm:pt modelId="{02583550-0AF5-0340-B509-4FFAC1369308}" type="pres">
      <dgm:prSet presAssocID="{4114E99B-E04A-C24D-A7C2-FB7139ADFDAC}" presName="rootComposite" presStyleCnt="0"/>
      <dgm:spPr/>
    </dgm:pt>
    <dgm:pt modelId="{64FD5C31-697C-6D46-BDAB-90EE5B17CD94}" type="pres">
      <dgm:prSet presAssocID="{4114E99B-E04A-C24D-A7C2-FB7139ADFDAC}" presName="rootText" presStyleLbl="node3" presStyleIdx="1" presStyleCnt="3">
        <dgm:presLayoutVars>
          <dgm:chPref val="3"/>
        </dgm:presLayoutVars>
      </dgm:prSet>
      <dgm:spPr/>
    </dgm:pt>
    <dgm:pt modelId="{CE3E177A-BCC3-4745-9CAF-ACC621B35164}" type="pres">
      <dgm:prSet presAssocID="{4114E99B-E04A-C24D-A7C2-FB7139ADFDAC}" presName="rootConnector" presStyleLbl="node3" presStyleIdx="1" presStyleCnt="3"/>
      <dgm:spPr/>
    </dgm:pt>
    <dgm:pt modelId="{D5E92500-1867-DC4B-8B59-DFDD075FE556}" type="pres">
      <dgm:prSet presAssocID="{4114E99B-E04A-C24D-A7C2-FB7139ADFDAC}" presName="hierChild4" presStyleCnt="0"/>
      <dgm:spPr/>
    </dgm:pt>
    <dgm:pt modelId="{B3D36B39-F685-FE4F-8F99-5AAC3AEF250A}" type="pres">
      <dgm:prSet presAssocID="{4114E99B-E04A-C24D-A7C2-FB7139ADFDAC}" presName="hierChild5" presStyleCnt="0"/>
      <dgm:spPr/>
    </dgm:pt>
    <dgm:pt modelId="{79B165E8-CDF6-8B40-9E7F-941B17DF7820}" type="pres">
      <dgm:prSet presAssocID="{CDAD3062-B6D7-1C48-A813-9C00FEB27411}" presName="Name37" presStyleLbl="parChTrans1D3" presStyleIdx="2" presStyleCnt="3"/>
      <dgm:spPr/>
    </dgm:pt>
    <dgm:pt modelId="{51E37EF9-1C50-C548-90E2-94B556A968F8}" type="pres">
      <dgm:prSet presAssocID="{9AC84085-599F-5A49-96F9-FB10DFCB0017}" presName="hierRoot2" presStyleCnt="0">
        <dgm:presLayoutVars>
          <dgm:hierBranch val="init"/>
        </dgm:presLayoutVars>
      </dgm:prSet>
      <dgm:spPr/>
    </dgm:pt>
    <dgm:pt modelId="{28E06207-60F1-FA42-A67B-D7881693D2C6}" type="pres">
      <dgm:prSet presAssocID="{9AC84085-599F-5A49-96F9-FB10DFCB0017}" presName="rootComposite" presStyleCnt="0"/>
      <dgm:spPr/>
    </dgm:pt>
    <dgm:pt modelId="{9B981F7E-CB50-7D44-AF2E-2978F7EE81BE}" type="pres">
      <dgm:prSet presAssocID="{9AC84085-599F-5A49-96F9-FB10DFCB0017}" presName="rootText" presStyleLbl="node3" presStyleIdx="2" presStyleCnt="3">
        <dgm:presLayoutVars>
          <dgm:chPref val="3"/>
        </dgm:presLayoutVars>
      </dgm:prSet>
      <dgm:spPr/>
    </dgm:pt>
    <dgm:pt modelId="{5600C08E-0AF0-FA44-B8C1-6766E0F82CEF}" type="pres">
      <dgm:prSet presAssocID="{9AC84085-599F-5A49-96F9-FB10DFCB0017}" presName="rootConnector" presStyleLbl="node3" presStyleIdx="2" presStyleCnt="3"/>
      <dgm:spPr/>
    </dgm:pt>
    <dgm:pt modelId="{5C1B4EF9-C082-D942-B67B-9DDD96437854}" type="pres">
      <dgm:prSet presAssocID="{9AC84085-599F-5A49-96F9-FB10DFCB0017}" presName="hierChild4" presStyleCnt="0"/>
      <dgm:spPr/>
    </dgm:pt>
    <dgm:pt modelId="{E713F4B3-14C4-EE46-8983-2DC122872C77}" type="pres">
      <dgm:prSet presAssocID="{9AC84085-599F-5A49-96F9-FB10DFCB0017}" presName="hierChild5" presStyleCnt="0"/>
      <dgm:spPr/>
    </dgm:pt>
    <dgm:pt modelId="{596281C2-F4A8-4E22-926C-16546AE79C35}" type="pres">
      <dgm:prSet presAssocID="{E67E1245-B117-4CF9-A866-39CB6ADE58AD}" presName="hierChild5" presStyleCnt="0"/>
      <dgm:spPr/>
    </dgm:pt>
    <dgm:pt modelId="{615ED63C-B93A-4B5F-9933-881FC0BCB631}" type="pres">
      <dgm:prSet presAssocID="{95545E03-A2D8-4CF3-9915-2E1B875EF6A7}" presName="hierChild3" presStyleCnt="0"/>
      <dgm:spPr/>
    </dgm:pt>
  </dgm:ptLst>
  <dgm:cxnLst>
    <dgm:cxn modelId="{18847902-9C47-43DC-85ED-08C619278F96}" type="presOf" srcId="{95545E03-A2D8-4CF3-9915-2E1B875EF6A7}" destId="{A141FB49-1E82-4CF8-88A4-9199B5A90FD6}" srcOrd="1" destOrd="0" presId="urn:microsoft.com/office/officeart/2005/8/layout/orgChart1"/>
    <dgm:cxn modelId="{D2F1570C-351C-304A-B817-37EE4E17AD9A}" type="presOf" srcId="{8DD47E09-00AF-5F4F-87F7-C0EFA66AD875}" destId="{C9CD5845-71F7-274E-8315-82565F36A1D6}" srcOrd="1" destOrd="0" presId="urn:microsoft.com/office/officeart/2005/8/layout/orgChart1"/>
    <dgm:cxn modelId="{3951F20F-23D0-E84C-8249-058CF79C2079}" type="presOf" srcId="{4114E99B-E04A-C24D-A7C2-FB7139ADFDAC}" destId="{CE3E177A-BCC3-4745-9CAF-ACC621B35164}" srcOrd="1" destOrd="0" presId="urn:microsoft.com/office/officeart/2005/8/layout/orgChart1"/>
    <dgm:cxn modelId="{45099A1B-DC71-41CF-83C0-795112220B76}" srcId="{95545E03-A2D8-4CF3-9915-2E1B875EF6A7}" destId="{F47F1B28-5665-4156-927B-3DA95109F416}" srcOrd="0" destOrd="0" parTransId="{BDA5FA99-6710-41CC-8C73-5FE13D2FAA85}" sibTransId="{3CC06136-B2A8-4D06-AFC5-3D2C850C5EFF}"/>
    <dgm:cxn modelId="{EFD2E11C-DDDE-8949-A901-ADB56B5B7C06}" srcId="{E67E1245-B117-4CF9-A866-39CB6ADE58AD}" destId="{4114E99B-E04A-C24D-A7C2-FB7139ADFDAC}" srcOrd="1" destOrd="0" parTransId="{F6EEDDC6-8B88-2E42-B000-87C53BAF3FCB}" sibTransId="{B2E487A9-AE9F-2047-AE15-C4080157119D}"/>
    <dgm:cxn modelId="{30ED3B26-9923-473E-AF66-378A815131E3}" type="presOf" srcId="{540C4DCC-0290-459D-9C81-D33B5600F415}" destId="{0AA918FC-ED84-441A-902E-2A548AE46E7D}" srcOrd="0" destOrd="0" presId="urn:microsoft.com/office/officeart/2005/8/layout/orgChart1"/>
    <dgm:cxn modelId="{75050D30-DFF8-434E-A789-4F23F31652D2}" type="presOf" srcId="{CDAD3062-B6D7-1C48-A813-9C00FEB27411}" destId="{79B165E8-CDF6-8B40-9E7F-941B17DF7820}" srcOrd="0" destOrd="0" presId="urn:microsoft.com/office/officeart/2005/8/layout/orgChart1"/>
    <dgm:cxn modelId="{3664FE35-7756-4CA1-9B42-59A39DAC4A8A}" type="presOf" srcId="{95545E03-A2D8-4CF3-9915-2E1B875EF6A7}" destId="{45AECB02-0310-4C43-B7F2-815CCB4341C3}" srcOrd="0" destOrd="0" presId="urn:microsoft.com/office/officeart/2005/8/layout/orgChart1"/>
    <dgm:cxn modelId="{B7424739-7B2A-C041-BC2E-97E322EEF90E}" type="presOf" srcId="{8DD47E09-00AF-5F4F-87F7-C0EFA66AD875}" destId="{1471A5D2-BADD-8144-B4B4-4D8F840EAF2B}" srcOrd="0" destOrd="0" presId="urn:microsoft.com/office/officeart/2005/8/layout/orgChart1"/>
    <dgm:cxn modelId="{F4ABC951-8A5B-C640-93CC-132811AAE0CD}" srcId="{E67E1245-B117-4CF9-A866-39CB6ADE58AD}" destId="{8DD47E09-00AF-5F4F-87F7-C0EFA66AD875}" srcOrd="0" destOrd="0" parTransId="{CD959AE4-FA4B-3E41-9CEE-B91FBF1605AB}" sibTransId="{420C87E8-5C94-9541-9227-1E1BBBB63B86}"/>
    <dgm:cxn modelId="{189C8A62-88FC-4C4F-BA8E-1C6A9C8C7454}" type="presOf" srcId="{4114E99B-E04A-C24D-A7C2-FB7139ADFDAC}" destId="{64FD5C31-697C-6D46-BDAB-90EE5B17CD94}" srcOrd="0" destOrd="0" presId="urn:microsoft.com/office/officeart/2005/8/layout/orgChart1"/>
    <dgm:cxn modelId="{595C8285-1788-42CC-A78D-7F28019CE6F8}" srcId="{95545E03-A2D8-4CF3-9915-2E1B875EF6A7}" destId="{E67E1245-B117-4CF9-A866-39CB6ADE58AD}" srcOrd="1" destOrd="0" parTransId="{540C4DCC-0290-459D-9C81-D33B5600F415}" sibTransId="{B683686E-9BE5-4672-BFB4-F2E69F8471E1}"/>
    <dgm:cxn modelId="{03932A87-3A6C-4CF8-8EE4-45A82125D197}" type="presOf" srcId="{F47F1B28-5665-4156-927B-3DA95109F416}" destId="{3C93C9CD-C57F-4FDC-A8B0-01DF461EA04E}" srcOrd="0" destOrd="0" presId="urn:microsoft.com/office/officeart/2005/8/layout/orgChart1"/>
    <dgm:cxn modelId="{84729D87-18F8-41B3-957D-8443F95E56BA}" type="presOf" srcId="{F47F1B28-5665-4156-927B-3DA95109F416}" destId="{CAE717DF-088E-4817-8265-6070F322BC76}" srcOrd="1" destOrd="0" presId="urn:microsoft.com/office/officeart/2005/8/layout/orgChart1"/>
    <dgm:cxn modelId="{F6297E9D-5F4F-5842-8580-5D86BEF69A38}" type="presOf" srcId="{CD959AE4-FA4B-3E41-9CEE-B91FBF1605AB}" destId="{67C27A2C-668F-0845-86C0-73BAED69D89A}" srcOrd="0" destOrd="0" presId="urn:microsoft.com/office/officeart/2005/8/layout/orgChart1"/>
    <dgm:cxn modelId="{ADD192A7-AB23-B34C-84F2-D60649547648}" type="presOf" srcId="{9AC84085-599F-5A49-96F9-FB10DFCB0017}" destId="{9B981F7E-CB50-7D44-AF2E-2978F7EE81BE}" srcOrd="0" destOrd="0" presId="urn:microsoft.com/office/officeart/2005/8/layout/orgChart1"/>
    <dgm:cxn modelId="{3ED17BBA-0019-4C1B-AFE3-0A360108D97A}" type="presOf" srcId="{E67E1245-B117-4CF9-A866-39CB6ADE58AD}" destId="{E5A8F928-5979-45B9-8516-E7AD3549656C}" srcOrd="0" destOrd="0" presId="urn:microsoft.com/office/officeart/2005/8/layout/orgChart1"/>
    <dgm:cxn modelId="{039390C1-2796-4269-8C27-91F13A3B1FCB}" type="presOf" srcId="{E67E1245-B117-4CF9-A866-39CB6ADE58AD}" destId="{CEE8AFDB-D28D-49FF-90FD-0160DC5C28C3}" srcOrd="1" destOrd="0" presId="urn:microsoft.com/office/officeart/2005/8/layout/orgChart1"/>
    <dgm:cxn modelId="{B0A2D4CB-833D-4ABE-AB33-4E309CB653C4}" srcId="{D3D39235-59DC-4496-AC6B-C23120AB77B1}" destId="{95545E03-A2D8-4CF3-9915-2E1B875EF6A7}" srcOrd="0" destOrd="0" parTransId="{D2DFC27B-B878-4331-8F64-897F6C5B7CF8}" sibTransId="{02D4F349-CCF4-4F25-B755-9B831CF7EF6C}"/>
    <dgm:cxn modelId="{270293D0-999D-044D-9A7B-E982D0327680}" srcId="{E67E1245-B117-4CF9-A866-39CB6ADE58AD}" destId="{9AC84085-599F-5A49-96F9-FB10DFCB0017}" srcOrd="2" destOrd="0" parTransId="{CDAD3062-B6D7-1C48-A813-9C00FEB27411}" sibTransId="{061F0B88-237D-DB48-84CC-689D2C81AD94}"/>
    <dgm:cxn modelId="{8811A5D1-DE75-F045-BC09-F2E04EC207E1}" type="presOf" srcId="{F6EEDDC6-8B88-2E42-B000-87C53BAF3FCB}" destId="{2D899812-80ED-CD4B-B8EF-5E77C94807B6}" srcOrd="0" destOrd="0" presId="urn:microsoft.com/office/officeart/2005/8/layout/orgChart1"/>
    <dgm:cxn modelId="{C21242DB-791B-4187-B5FE-F182E32C023A}" type="presOf" srcId="{D3D39235-59DC-4496-AC6B-C23120AB77B1}" destId="{1F8BAD0F-DAAF-45AF-BE44-E6A20867BC3D}" srcOrd="0" destOrd="0" presId="urn:microsoft.com/office/officeart/2005/8/layout/orgChart1"/>
    <dgm:cxn modelId="{9884D1DD-8FE0-4128-A12E-2D5D34F25828}" type="presOf" srcId="{BDA5FA99-6710-41CC-8C73-5FE13D2FAA85}" destId="{2F306DC7-42AC-427A-9AD2-7BA8409DD164}" srcOrd="0" destOrd="0" presId="urn:microsoft.com/office/officeart/2005/8/layout/orgChart1"/>
    <dgm:cxn modelId="{CEE914F2-9777-FE44-B512-3B005FB23D08}" type="presOf" srcId="{9AC84085-599F-5A49-96F9-FB10DFCB0017}" destId="{5600C08E-0AF0-FA44-B8C1-6766E0F82CEF}" srcOrd="1" destOrd="0" presId="urn:microsoft.com/office/officeart/2005/8/layout/orgChart1"/>
    <dgm:cxn modelId="{0BB05E32-5E91-44CD-B71A-3C076190D41D}" type="presParOf" srcId="{1F8BAD0F-DAAF-45AF-BE44-E6A20867BC3D}" destId="{3D9FF9CA-1F65-4EFE-A5DF-07D8BF87A1EB}" srcOrd="0" destOrd="0" presId="urn:microsoft.com/office/officeart/2005/8/layout/orgChart1"/>
    <dgm:cxn modelId="{77B0E3D6-FF71-40D6-8CF4-2B87162F0B98}" type="presParOf" srcId="{3D9FF9CA-1F65-4EFE-A5DF-07D8BF87A1EB}" destId="{DC90CDF7-1870-46FC-9563-FDDF8DAAA1AF}" srcOrd="0" destOrd="0" presId="urn:microsoft.com/office/officeart/2005/8/layout/orgChart1"/>
    <dgm:cxn modelId="{52432837-1ADE-477E-A60C-4D4E1747DA93}" type="presParOf" srcId="{DC90CDF7-1870-46FC-9563-FDDF8DAAA1AF}" destId="{45AECB02-0310-4C43-B7F2-815CCB4341C3}" srcOrd="0" destOrd="0" presId="urn:microsoft.com/office/officeart/2005/8/layout/orgChart1"/>
    <dgm:cxn modelId="{19AC96D6-E833-45CC-8C9B-D224D6107328}" type="presParOf" srcId="{DC90CDF7-1870-46FC-9563-FDDF8DAAA1AF}" destId="{A141FB49-1E82-4CF8-88A4-9199B5A90FD6}" srcOrd="1" destOrd="0" presId="urn:microsoft.com/office/officeart/2005/8/layout/orgChart1"/>
    <dgm:cxn modelId="{E6D9EA00-43F3-4AD4-961A-9D04C24B26C3}" type="presParOf" srcId="{3D9FF9CA-1F65-4EFE-A5DF-07D8BF87A1EB}" destId="{6617985B-7F18-40D4-B222-4098AED8207E}" srcOrd="1" destOrd="0" presId="urn:microsoft.com/office/officeart/2005/8/layout/orgChart1"/>
    <dgm:cxn modelId="{299CE4E1-D90E-40CE-9F1C-B8E557C487B5}" type="presParOf" srcId="{6617985B-7F18-40D4-B222-4098AED8207E}" destId="{2F306DC7-42AC-427A-9AD2-7BA8409DD164}" srcOrd="0" destOrd="0" presId="urn:microsoft.com/office/officeart/2005/8/layout/orgChart1"/>
    <dgm:cxn modelId="{DBB262DE-8C04-467E-9409-03C87680BE03}" type="presParOf" srcId="{6617985B-7F18-40D4-B222-4098AED8207E}" destId="{4AFD7B28-9C1C-44AC-A36D-6EF6360681D6}" srcOrd="1" destOrd="0" presId="urn:microsoft.com/office/officeart/2005/8/layout/orgChart1"/>
    <dgm:cxn modelId="{251CBF50-6676-40D8-B09D-7D22FD6ACA73}" type="presParOf" srcId="{4AFD7B28-9C1C-44AC-A36D-6EF6360681D6}" destId="{DABCABCD-EA42-4BC7-AF8E-E1D1FFAAAD5B}" srcOrd="0" destOrd="0" presId="urn:microsoft.com/office/officeart/2005/8/layout/orgChart1"/>
    <dgm:cxn modelId="{A5829EE2-3A46-491B-8815-1AE78CB5C3FC}" type="presParOf" srcId="{DABCABCD-EA42-4BC7-AF8E-E1D1FFAAAD5B}" destId="{3C93C9CD-C57F-4FDC-A8B0-01DF461EA04E}" srcOrd="0" destOrd="0" presId="urn:microsoft.com/office/officeart/2005/8/layout/orgChart1"/>
    <dgm:cxn modelId="{862A9746-4642-46C2-90F8-F78B03800F55}" type="presParOf" srcId="{DABCABCD-EA42-4BC7-AF8E-E1D1FFAAAD5B}" destId="{CAE717DF-088E-4817-8265-6070F322BC76}" srcOrd="1" destOrd="0" presId="urn:microsoft.com/office/officeart/2005/8/layout/orgChart1"/>
    <dgm:cxn modelId="{336C429E-4552-4296-920C-1648B847163E}" type="presParOf" srcId="{4AFD7B28-9C1C-44AC-A36D-6EF6360681D6}" destId="{6B4439E5-C8EE-4B32-ADBB-7C497410AC41}" srcOrd="1" destOrd="0" presId="urn:microsoft.com/office/officeart/2005/8/layout/orgChart1"/>
    <dgm:cxn modelId="{63DACEC1-A4EA-47FE-8B62-BB71C19E31D7}" type="presParOf" srcId="{4AFD7B28-9C1C-44AC-A36D-6EF6360681D6}" destId="{257B750C-4DA6-418F-B606-8E6CB5B5CCA5}" srcOrd="2" destOrd="0" presId="urn:microsoft.com/office/officeart/2005/8/layout/orgChart1"/>
    <dgm:cxn modelId="{CAD46C3D-368B-4D74-9274-D4D8E2DD1C4F}" type="presParOf" srcId="{6617985B-7F18-40D4-B222-4098AED8207E}" destId="{0AA918FC-ED84-441A-902E-2A548AE46E7D}" srcOrd="2" destOrd="0" presId="urn:microsoft.com/office/officeart/2005/8/layout/orgChart1"/>
    <dgm:cxn modelId="{0C4FEFDA-5959-4512-90C7-A64EA822B5C0}" type="presParOf" srcId="{6617985B-7F18-40D4-B222-4098AED8207E}" destId="{EA853DC0-195A-4212-B25D-0313D2E4371B}" srcOrd="3" destOrd="0" presId="urn:microsoft.com/office/officeart/2005/8/layout/orgChart1"/>
    <dgm:cxn modelId="{45D9BD52-886B-4442-8776-A9B7E1DB860A}" type="presParOf" srcId="{EA853DC0-195A-4212-B25D-0313D2E4371B}" destId="{AED0C7C8-B815-4CD8-BFBF-C030B08C57AA}" srcOrd="0" destOrd="0" presId="urn:microsoft.com/office/officeart/2005/8/layout/orgChart1"/>
    <dgm:cxn modelId="{01CAEB64-DDF5-4C83-A865-5C76978B158C}" type="presParOf" srcId="{AED0C7C8-B815-4CD8-BFBF-C030B08C57AA}" destId="{E5A8F928-5979-45B9-8516-E7AD3549656C}" srcOrd="0" destOrd="0" presId="urn:microsoft.com/office/officeart/2005/8/layout/orgChart1"/>
    <dgm:cxn modelId="{A9622618-C6CC-4EF2-B0CC-666EF999E3AE}" type="presParOf" srcId="{AED0C7C8-B815-4CD8-BFBF-C030B08C57AA}" destId="{CEE8AFDB-D28D-49FF-90FD-0160DC5C28C3}" srcOrd="1" destOrd="0" presId="urn:microsoft.com/office/officeart/2005/8/layout/orgChart1"/>
    <dgm:cxn modelId="{DE84F96B-7DEA-4590-BB4E-9DEA8CC0754F}" type="presParOf" srcId="{EA853DC0-195A-4212-B25D-0313D2E4371B}" destId="{2189233D-20D8-480A-9968-8396DFBBD5AE}" srcOrd="1" destOrd="0" presId="urn:microsoft.com/office/officeart/2005/8/layout/orgChart1"/>
    <dgm:cxn modelId="{1666029B-8F30-EF4B-88CD-9DB5792D2398}" type="presParOf" srcId="{2189233D-20D8-480A-9968-8396DFBBD5AE}" destId="{67C27A2C-668F-0845-86C0-73BAED69D89A}" srcOrd="0" destOrd="0" presId="urn:microsoft.com/office/officeart/2005/8/layout/orgChart1"/>
    <dgm:cxn modelId="{2F42B27E-9598-5B4F-8901-6628029C4174}" type="presParOf" srcId="{2189233D-20D8-480A-9968-8396DFBBD5AE}" destId="{69F8A5B2-EA18-3C4D-BAC4-53BA441EED00}" srcOrd="1" destOrd="0" presId="urn:microsoft.com/office/officeart/2005/8/layout/orgChart1"/>
    <dgm:cxn modelId="{79C2B267-8D58-134C-8974-756302F03018}" type="presParOf" srcId="{69F8A5B2-EA18-3C4D-BAC4-53BA441EED00}" destId="{65ACD9E4-C7AC-3F47-8F48-E2383E5B2BED}" srcOrd="0" destOrd="0" presId="urn:microsoft.com/office/officeart/2005/8/layout/orgChart1"/>
    <dgm:cxn modelId="{7EB44DB3-DDE0-074D-986E-17F71C14BD5E}" type="presParOf" srcId="{65ACD9E4-C7AC-3F47-8F48-E2383E5B2BED}" destId="{1471A5D2-BADD-8144-B4B4-4D8F840EAF2B}" srcOrd="0" destOrd="0" presId="urn:microsoft.com/office/officeart/2005/8/layout/orgChart1"/>
    <dgm:cxn modelId="{AEE46B94-771D-954F-AB0E-8192AE2E6F28}" type="presParOf" srcId="{65ACD9E4-C7AC-3F47-8F48-E2383E5B2BED}" destId="{C9CD5845-71F7-274E-8315-82565F36A1D6}" srcOrd="1" destOrd="0" presId="urn:microsoft.com/office/officeart/2005/8/layout/orgChart1"/>
    <dgm:cxn modelId="{F482F33E-9BA0-C14D-A035-CC6F6AE39C6D}" type="presParOf" srcId="{69F8A5B2-EA18-3C4D-BAC4-53BA441EED00}" destId="{BF545536-1B2E-D34D-81DF-F16824968795}" srcOrd="1" destOrd="0" presId="urn:microsoft.com/office/officeart/2005/8/layout/orgChart1"/>
    <dgm:cxn modelId="{6A89DFC4-0200-9344-B088-22DF63781A2E}" type="presParOf" srcId="{69F8A5B2-EA18-3C4D-BAC4-53BA441EED00}" destId="{F65B73D7-5F5C-8341-BD1A-444F06488C7A}" srcOrd="2" destOrd="0" presId="urn:microsoft.com/office/officeart/2005/8/layout/orgChart1"/>
    <dgm:cxn modelId="{DC63B40B-8AFD-524F-9D0B-2519DAD350B9}" type="presParOf" srcId="{2189233D-20D8-480A-9968-8396DFBBD5AE}" destId="{2D899812-80ED-CD4B-B8EF-5E77C94807B6}" srcOrd="2" destOrd="0" presId="urn:microsoft.com/office/officeart/2005/8/layout/orgChart1"/>
    <dgm:cxn modelId="{79F97E44-963F-EA41-A2D4-6B126D1FA229}" type="presParOf" srcId="{2189233D-20D8-480A-9968-8396DFBBD5AE}" destId="{E6E751EB-BFCC-FF4A-B2EF-33DC52A52956}" srcOrd="3" destOrd="0" presId="urn:microsoft.com/office/officeart/2005/8/layout/orgChart1"/>
    <dgm:cxn modelId="{2B8E34FB-C6E5-C04E-8FD7-439E0F336C8C}" type="presParOf" srcId="{E6E751EB-BFCC-FF4A-B2EF-33DC52A52956}" destId="{02583550-0AF5-0340-B509-4FFAC1369308}" srcOrd="0" destOrd="0" presId="urn:microsoft.com/office/officeart/2005/8/layout/orgChart1"/>
    <dgm:cxn modelId="{2169545F-C776-CF4F-BCA9-F0F523871F9A}" type="presParOf" srcId="{02583550-0AF5-0340-B509-4FFAC1369308}" destId="{64FD5C31-697C-6D46-BDAB-90EE5B17CD94}" srcOrd="0" destOrd="0" presId="urn:microsoft.com/office/officeart/2005/8/layout/orgChart1"/>
    <dgm:cxn modelId="{EFB0D5F2-6C1E-1649-A4EB-F15F3135757A}" type="presParOf" srcId="{02583550-0AF5-0340-B509-4FFAC1369308}" destId="{CE3E177A-BCC3-4745-9CAF-ACC621B35164}" srcOrd="1" destOrd="0" presId="urn:microsoft.com/office/officeart/2005/8/layout/orgChart1"/>
    <dgm:cxn modelId="{AF0DBF38-4DDD-C441-B20E-3D92942AC0F5}" type="presParOf" srcId="{E6E751EB-BFCC-FF4A-B2EF-33DC52A52956}" destId="{D5E92500-1867-DC4B-8B59-DFDD075FE556}" srcOrd="1" destOrd="0" presId="urn:microsoft.com/office/officeart/2005/8/layout/orgChart1"/>
    <dgm:cxn modelId="{22B91B91-43B5-D949-B937-541CCF45374E}" type="presParOf" srcId="{E6E751EB-BFCC-FF4A-B2EF-33DC52A52956}" destId="{B3D36B39-F685-FE4F-8F99-5AAC3AEF250A}" srcOrd="2" destOrd="0" presId="urn:microsoft.com/office/officeart/2005/8/layout/orgChart1"/>
    <dgm:cxn modelId="{7392DED3-8196-0744-AD47-853EFBF42788}" type="presParOf" srcId="{2189233D-20D8-480A-9968-8396DFBBD5AE}" destId="{79B165E8-CDF6-8B40-9E7F-941B17DF7820}" srcOrd="4" destOrd="0" presId="urn:microsoft.com/office/officeart/2005/8/layout/orgChart1"/>
    <dgm:cxn modelId="{BA33C7D3-B15E-B74C-A552-828940BDE84C}" type="presParOf" srcId="{2189233D-20D8-480A-9968-8396DFBBD5AE}" destId="{51E37EF9-1C50-C548-90E2-94B556A968F8}" srcOrd="5" destOrd="0" presId="urn:microsoft.com/office/officeart/2005/8/layout/orgChart1"/>
    <dgm:cxn modelId="{7374BDA9-2857-6646-A37C-598179B5040D}" type="presParOf" srcId="{51E37EF9-1C50-C548-90E2-94B556A968F8}" destId="{28E06207-60F1-FA42-A67B-D7881693D2C6}" srcOrd="0" destOrd="0" presId="urn:microsoft.com/office/officeart/2005/8/layout/orgChart1"/>
    <dgm:cxn modelId="{D76669DB-ABB4-534E-A976-4BF6C9913A0E}" type="presParOf" srcId="{28E06207-60F1-FA42-A67B-D7881693D2C6}" destId="{9B981F7E-CB50-7D44-AF2E-2978F7EE81BE}" srcOrd="0" destOrd="0" presId="urn:microsoft.com/office/officeart/2005/8/layout/orgChart1"/>
    <dgm:cxn modelId="{BFA5DD24-30A3-D040-9B23-4BFD7B804EC5}" type="presParOf" srcId="{28E06207-60F1-FA42-A67B-D7881693D2C6}" destId="{5600C08E-0AF0-FA44-B8C1-6766E0F82CEF}" srcOrd="1" destOrd="0" presId="urn:microsoft.com/office/officeart/2005/8/layout/orgChart1"/>
    <dgm:cxn modelId="{C24F5722-F81E-E54B-9CA5-5E7D88E5229A}" type="presParOf" srcId="{51E37EF9-1C50-C548-90E2-94B556A968F8}" destId="{5C1B4EF9-C082-D942-B67B-9DDD96437854}" srcOrd="1" destOrd="0" presId="urn:microsoft.com/office/officeart/2005/8/layout/orgChart1"/>
    <dgm:cxn modelId="{757B46C7-9747-564E-BA40-CF5F1FD687CB}" type="presParOf" srcId="{51E37EF9-1C50-C548-90E2-94B556A968F8}" destId="{E713F4B3-14C4-EE46-8983-2DC122872C77}" srcOrd="2" destOrd="0" presId="urn:microsoft.com/office/officeart/2005/8/layout/orgChart1"/>
    <dgm:cxn modelId="{7656333A-2F61-4014-AE3F-C9120D1E0097}" type="presParOf" srcId="{EA853DC0-195A-4212-B25D-0313D2E4371B}" destId="{596281C2-F4A8-4E22-926C-16546AE79C35}" srcOrd="2" destOrd="0" presId="urn:microsoft.com/office/officeart/2005/8/layout/orgChart1"/>
    <dgm:cxn modelId="{1BDA2DEA-D48E-4232-84E6-B65D6CDC2D54}" type="presParOf" srcId="{3D9FF9CA-1F65-4EFE-A5DF-07D8BF87A1EB}" destId="{615ED63C-B93A-4B5F-9933-881FC0BCB63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Volume</a:t>
          </a:r>
          <a:endParaRPr lang="el-GR" b="1" dirty="0">
            <a:solidFill>
              <a:srgbClr val="FF0000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dirty="0"/>
            <a:t>Velocity</a:t>
          </a:r>
          <a:endParaRPr lang="el-GR" dirty="0"/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Velocity</a:t>
          </a:r>
          <a:endParaRPr lang="el-GR" b="1" dirty="0">
            <a:solidFill>
              <a:srgbClr val="FF0000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Velocity</a:t>
          </a:r>
          <a:endParaRPr lang="el-GR" b="0" dirty="0">
            <a:solidFill>
              <a:schemeClr val="bg1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Variety</a:t>
          </a:r>
          <a:endParaRPr lang="el-GR" b="1" dirty="0">
            <a:solidFill>
              <a:srgbClr val="FF0000"/>
            </a:solidFill>
          </a:endParaRPr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0D8FB5-0983-4D6D-BFD9-7B0824CB0BE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342F21-6416-42E9-839A-6FECF621B5FB}">
      <dgm:prSet/>
      <dgm:spPr/>
      <dgm:t>
        <a:bodyPr/>
        <a:lstStyle/>
        <a:p>
          <a:r>
            <a:rPr lang="el-GR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/>
        </a:p>
      </dgm:t>
    </dgm:pt>
    <dgm:pt modelId="{8F9E743B-38BB-49FB-B4CE-F8920FAAA611}" type="parTrans" cxnId="{4AD69F5E-62F4-490C-BFA3-37A14D131BDC}">
      <dgm:prSet/>
      <dgm:spPr/>
      <dgm:t>
        <a:bodyPr/>
        <a:lstStyle/>
        <a:p>
          <a:endParaRPr lang="en-US"/>
        </a:p>
      </dgm:t>
    </dgm:pt>
    <dgm:pt modelId="{F92C43BE-6968-438A-85BD-254D084014A5}" type="sibTrans" cxnId="{4AD69F5E-62F4-490C-BFA3-37A14D131BDC}">
      <dgm:prSet/>
      <dgm:spPr/>
      <dgm:t>
        <a:bodyPr/>
        <a:lstStyle/>
        <a:p>
          <a:endParaRPr lang="en-US"/>
        </a:p>
      </dgm:t>
    </dgm:pt>
    <dgm:pt modelId="{E23EC5A9-BD2C-44B2-BE4B-CFE79517556E}">
      <dgm:prSet/>
      <dgm:spPr/>
      <dgm:t>
        <a:bodyPr/>
        <a:lstStyle/>
        <a:p>
          <a:r>
            <a:rPr lang="el-GR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/>
        </a:p>
      </dgm:t>
    </dgm:pt>
    <dgm:pt modelId="{C18548E5-AB04-4C2B-BD10-3610B82CCBBB}" type="parTrans" cxnId="{9884FFF4-CE39-4BCF-8CE1-DDD881090C93}">
      <dgm:prSet/>
      <dgm:spPr/>
      <dgm:t>
        <a:bodyPr/>
        <a:lstStyle/>
        <a:p>
          <a:endParaRPr lang="en-US"/>
        </a:p>
      </dgm:t>
    </dgm:pt>
    <dgm:pt modelId="{2719CECD-AE48-44F4-A108-82673D87871C}" type="sibTrans" cxnId="{9884FFF4-CE39-4BCF-8CE1-DDD881090C93}">
      <dgm:prSet/>
      <dgm:spPr/>
      <dgm:t>
        <a:bodyPr/>
        <a:lstStyle/>
        <a:p>
          <a:endParaRPr lang="en-US"/>
        </a:p>
      </dgm:t>
    </dgm:pt>
    <dgm:pt modelId="{0B790076-55E4-41E7-87F7-256A24510C22}" type="pres">
      <dgm:prSet presAssocID="{570D8FB5-0983-4D6D-BFD9-7B0824CB0BE2}" presName="linear" presStyleCnt="0">
        <dgm:presLayoutVars>
          <dgm:animLvl val="lvl"/>
          <dgm:resizeHandles val="exact"/>
        </dgm:presLayoutVars>
      </dgm:prSet>
      <dgm:spPr/>
    </dgm:pt>
    <dgm:pt modelId="{241674C0-431B-446A-878D-3847D42FF784}" type="pres">
      <dgm:prSet presAssocID="{08342F21-6416-42E9-839A-6FECF621B5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30472D-1EB5-43E1-AB11-1A9BE6D3ECBC}" type="pres">
      <dgm:prSet presAssocID="{F92C43BE-6968-438A-85BD-254D084014A5}" presName="spacer" presStyleCnt="0"/>
      <dgm:spPr/>
    </dgm:pt>
    <dgm:pt modelId="{586BFB4A-FF53-41C1-A2EB-1A75C18EF42B}" type="pres">
      <dgm:prSet presAssocID="{E23EC5A9-BD2C-44B2-BE4B-CFE79517556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F37609-C7F5-4103-85D2-5B134B2AD292}" type="presOf" srcId="{08342F21-6416-42E9-839A-6FECF621B5FB}" destId="{241674C0-431B-446A-878D-3847D42FF784}" srcOrd="0" destOrd="0" presId="urn:microsoft.com/office/officeart/2005/8/layout/vList2"/>
    <dgm:cxn modelId="{19B4C41E-C5D5-4322-BC39-7F60D51BC10C}" type="presOf" srcId="{E23EC5A9-BD2C-44B2-BE4B-CFE79517556E}" destId="{586BFB4A-FF53-41C1-A2EB-1A75C18EF42B}" srcOrd="0" destOrd="0" presId="urn:microsoft.com/office/officeart/2005/8/layout/vList2"/>
    <dgm:cxn modelId="{2DBB2221-D654-47FD-BB28-8E52C81C30D2}" type="presOf" srcId="{570D8FB5-0983-4D6D-BFD9-7B0824CB0BE2}" destId="{0B790076-55E4-41E7-87F7-256A24510C22}" srcOrd="0" destOrd="0" presId="urn:microsoft.com/office/officeart/2005/8/layout/vList2"/>
    <dgm:cxn modelId="{4AD69F5E-62F4-490C-BFA3-37A14D131BDC}" srcId="{570D8FB5-0983-4D6D-BFD9-7B0824CB0BE2}" destId="{08342F21-6416-42E9-839A-6FECF621B5FB}" srcOrd="0" destOrd="0" parTransId="{8F9E743B-38BB-49FB-B4CE-F8920FAAA611}" sibTransId="{F92C43BE-6968-438A-85BD-254D084014A5}"/>
    <dgm:cxn modelId="{9884FFF4-CE39-4BCF-8CE1-DDD881090C93}" srcId="{570D8FB5-0983-4D6D-BFD9-7B0824CB0BE2}" destId="{E23EC5A9-BD2C-44B2-BE4B-CFE79517556E}" srcOrd="1" destOrd="0" parTransId="{C18548E5-AB04-4C2B-BD10-3610B82CCBBB}" sibTransId="{2719CECD-AE48-44F4-A108-82673D87871C}"/>
    <dgm:cxn modelId="{7153D928-8987-4803-9CFA-D5681FDEC727}" type="presParOf" srcId="{0B790076-55E4-41E7-87F7-256A24510C22}" destId="{241674C0-431B-446A-878D-3847D42FF784}" srcOrd="0" destOrd="0" presId="urn:microsoft.com/office/officeart/2005/8/layout/vList2"/>
    <dgm:cxn modelId="{41D51353-1409-47E6-B3C4-957E1BD3AC89}" type="presParOf" srcId="{0B790076-55E4-41E7-87F7-256A24510C22}" destId="{C930472D-1EB5-43E1-AB11-1A9BE6D3ECBC}" srcOrd="1" destOrd="0" presId="urn:microsoft.com/office/officeart/2005/8/layout/vList2"/>
    <dgm:cxn modelId="{C5FB1872-E2B1-48AE-8141-C7232CF110FC}" type="presParOf" srcId="{0B790076-55E4-41E7-87F7-256A24510C22}" destId="{586BFB4A-FF53-41C1-A2EB-1A75C18EF42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F5244B-BC24-4FBE-9B58-5E5F5A8277F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7E4388-0FE8-4A14-A817-2A35C3014BC7}">
      <dgm:prSet/>
      <dgm:spPr/>
      <dgm:t>
        <a:bodyPr/>
        <a:lstStyle/>
        <a:p>
          <a:r>
            <a:rPr lang="el-GR" dirty="0"/>
            <a:t>Εφαρμογές που λειτουργούν εφόσον τα δεδομένα «χωράνε» στην κύρια μνήμη του υπολογιστή (απλά προγράμματα σε </a:t>
          </a:r>
          <a:r>
            <a:rPr lang="en-US" dirty="0"/>
            <a:t>Python, R, Java, C, C++, Rust, …</a:t>
          </a:r>
          <a:r>
            <a:rPr lang="el-GR" dirty="0"/>
            <a:t>)</a:t>
          </a:r>
          <a:endParaRPr lang="en-US" dirty="0"/>
        </a:p>
      </dgm:t>
    </dgm:pt>
    <dgm:pt modelId="{12FA93B3-D6AB-40DB-B54D-44F5A5714D9C}" type="parTrans" cxnId="{6FE6D7C6-7F8E-4849-9705-DEEB2E967CCC}">
      <dgm:prSet/>
      <dgm:spPr/>
      <dgm:t>
        <a:bodyPr/>
        <a:lstStyle/>
        <a:p>
          <a:endParaRPr lang="en-US"/>
        </a:p>
      </dgm:t>
    </dgm:pt>
    <dgm:pt modelId="{9C17B80C-E26C-41FC-974E-15AC27EDAC53}" type="sibTrans" cxnId="{6FE6D7C6-7F8E-4849-9705-DEEB2E967CCC}">
      <dgm:prSet/>
      <dgm:spPr/>
      <dgm:t>
        <a:bodyPr/>
        <a:lstStyle/>
        <a:p>
          <a:endParaRPr lang="en-US"/>
        </a:p>
      </dgm:t>
    </dgm:pt>
    <dgm:pt modelId="{8879106D-F97A-4E87-A953-57646B26EEDC}">
      <dgm:prSet/>
      <dgm:spPr/>
      <dgm:t>
        <a:bodyPr/>
        <a:lstStyle/>
        <a:p>
          <a:r>
            <a:rPr lang="el-GR" dirty="0"/>
            <a:t>Εφαρμογές που επιτρέπουν </a:t>
          </a:r>
          <a:r>
            <a:rPr lang="en-US" dirty="0"/>
            <a:t>“out of core” </a:t>
          </a:r>
          <a:r>
            <a:rPr lang="el-GR" dirty="0"/>
            <a:t>επεξεργασία (βάσεις δεδομένων: </a:t>
          </a:r>
          <a:r>
            <a:rPr lang="en-US" dirty="0"/>
            <a:t>Oracle, DB2, </a:t>
          </a:r>
          <a:r>
            <a:rPr lang="en-US" dirty="0" err="1"/>
            <a:t>Postgress</a:t>
          </a:r>
          <a:r>
            <a:rPr lang="en-US" dirty="0"/>
            <a:t>, </a:t>
          </a:r>
          <a:r>
            <a:rPr lang="en-US" dirty="0" err="1"/>
            <a:t>MySql</a:t>
          </a:r>
          <a:r>
            <a:rPr lang="en-US" dirty="0"/>
            <a:t>, …</a:t>
          </a:r>
          <a:r>
            <a:rPr lang="el-GR" dirty="0"/>
            <a:t>)</a:t>
          </a:r>
          <a:endParaRPr lang="en-US" dirty="0"/>
        </a:p>
      </dgm:t>
    </dgm:pt>
    <dgm:pt modelId="{0335B164-3D1F-4C02-B4B6-459C31B8DB42}" type="parTrans" cxnId="{43E86409-5A13-4BEE-AC3C-5833E4B70AB8}">
      <dgm:prSet/>
      <dgm:spPr/>
      <dgm:t>
        <a:bodyPr/>
        <a:lstStyle/>
        <a:p>
          <a:endParaRPr lang="en-US"/>
        </a:p>
      </dgm:t>
    </dgm:pt>
    <dgm:pt modelId="{E8DA9475-5D52-4485-AC79-311B5A6ACAF7}" type="sibTrans" cxnId="{43E86409-5A13-4BEE-AC3C-5833E4B70AB8}">
      <dgm:prSet/>
      <dgm:spPr/>
      <dgm:t>
        <a:bodyPr/>
        <a:lstStyle/>
        <a:p>
          <a:endParaRPr lang="en-US"/>
        </a:p>
      </dgm:t>
    </dgm:pt>
    <dgm:pt modelId="{991EDC3E-25DC-4EE0-93F3-F0BC61FAC59F}">
      <dgm:prSet/>
      <dgm:spPr/>
      <dgm:t>
        <a:bodyPr/>
        <a:lstStyle/>
        <a:p>
          <a:r>
            <a:rPr lang="el-GR" dirty="0"/>
            <a:t>Εφαρμογές που μπορούν να κάνουν χρήση μεγάλου αριθμού χαμηλού κόστους υπολογιστών (</a:t>
          </a:r>
          <a:r>
            <a:rPr lang="en-US" dirty="0"/>
            <a:t>scale out</a:t>
          </a:r>
          <a:r>
            <a:rPr lang="el-GR" dirty="0"/>
            <a:t>)</a:t>
          </a:r>
          <a:endParaRPr lang="en-US" dirty="0"/>
        </a:p>
      </dgm:t>
    </dgm:pt>
    <dgm:pt modelId="{5996DA1B-1048-445D-881A-C2D2D1241347}" type="parTrans" cxnId="{BC768BD9-9242-4ACA-8D86-4F6DD6546CB1}">
      <dgm:prSet/>
      <dgm:spPr/>
      <dgm:t>
        <a:bodyPr/>
        <a:lstStyle/>
        <a:p>
          <a:endParaRPr lang="en-US"/>
        </a:p>
      </dgm:t>
    </dgm:pt>
    <dgm:pt modelId="{D24FE6F8-2137-451A-B909-01CDF2F24B3F}" type="sibTrans" cxnId="{BC768BD9-9242-4ACA-8D86-4F6DD6546CB1}">
      <dgm:prSet/>
      <dgm:spPr/>
      <dgm:t>
        <a:bodyPr/>
        <a:lstStyle/>
        <a:p>
          <a:endParaRPr lang="en-US"/>
        </a:p>
      </dgm:t>
    </dgm:pt>
    <dgm:pt modelId="{C883ED59-CA13-4D51-9DB3-4856AE46382D}" type="pres">
      <dgm:prSet presAssocID="{A9F5244B-BC24-4FBE-9B58-5E5F5A8277FC}" presName="linear" presStyleCnt="0">
        <dgm:presLayoutVars>
          <dgm:animLvl val="lvl"/>
          <dgm:resizeHandles val="exact"/>
        </dgm:presLayoutVars>
      </dgm:prSet>
      <dgm:spPr/>
    </dgm:pt>
    <dgm:pt modelId="{501A2220-733D-464F-B6A0-825BFC0638E2}" type="pres">
      <dgm:prSet presAssocID="{507E4388-0FE8-4A14-A817-2A35C3014B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1072FF8-9F49-4757-B2F7-0232CCFA86A1}" type="pres">
      <dgm:prSet presAssocID="{9C17B80C-E26C-41FC-974E-15AC27EDAC53}" presName="spacer" presStyleCnt="0"/>
      <dgm:spPr/>
    </dgm:pt>
    <dgm:pt modelId="{089CBEE7-00AC-4444-BDDE-34E9DAD2BAB7}" type="pres">
      <dgm:prSet presAssocID="{8879106D-F97A-4E87-A953-57646B26EE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D57C5B-A8B4-4339-94E7-3F7BC4B921AF}" type="pres">
      <dgm:prSet presAssocID="{E8DA9475-5D52-4485-AC79-311B5A6ACAF7}" presName="spacer" presStyleCnt="0"/>
      <dgm:spPr/>
    </dgm:pt>
    <dgm:pt modelId="{D0F0F8CA-C8A8-4D88-B500-7EF74B908A6D}" type="pres">
      <dgm:prSet presAssocID="{991EDC3E-25DC-4EE0-93F3-F0BC61FAC59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3E86409-5A13-4BEE-AC3C-5833E4B70AB8}" srcId="{A9F5244B-BC24-4FBE-9B58-5E5F5A8277FC}" destId="{8879106D-F97A-4E87-A953-57646B26EEDC}" srcOrd="1" destOrd="0" parTransId="{0335B164-3D1F-4C02-B4B6-459C31B8DB42}" sibTransId="{E8DA9475-5D52-4485-AC79-311B5A6ACAF7}"/>
    <dgm:cxn modelId="{74F4292A-BEA9-48A6-A5E1-8A919EAB440D}" type="presOf" srcId="{507E4388-0FE8-4A14-A817-2A35C3014BC7}" destId="{501A2220-733D-464F-B6A0-825BFC0638E2}" srcOrd="0" destOrd="0" presId="urn:microsoft.com/office/officeart/2005/8/layout/vList2"/>
    <dgm:cxn modelId="{7AC13D4D-810A-437E-9B2C-1C54BB720B4D}" type="presOf" srcId="{A9F5244B-BC24-4FBE-9B58-5E5F5A8277FC}" destId="{C883ED59-CA13-4D51-9DB3-4856AE46382D}" srcOrd="0" destOrd="0" presId="urn:microsoft.com/office/officeart/2005/8/layout/vList2"/>
    <dgm:cxn modelId="{EAE96EC1-E1BF-4EF2-B030-B2029CFEDCC5}" type="presOf" srcId="{8879106D-F97A-4E87-A953-57646B26EEDC}" destId="{089CBEE7-00AC-4444-BDDE-34E9DAD2BAB7}" srcOrd="0" destOrd="0" presId="urn:microsoft.com/office/officeart/2005/8/layout/vList2"/>
    <dgm:cxn modelId="{6FE6D7C6-7F8E-4849-9705-DEEB2E967CCC}" srcId="{A9F5244B-BC24-4FBE-9B58-5E5F5A8277FC}" destId="{507E4388-0FE8-4A14-A817-2A35C3014BC7}" srcOrd="0" destOrd="0" parTransId="{12FA93B3-D6AB-40DB-B54D-44F5A5714D9C}" sibTransId="{9C17B80C-E26C-41FC-974E-15AC27EDAC53}"/>
    <dgm:cxn modelId="{7EFAF9CB-C45A-4439-BC98-9F3FBBE1D0E3}" type="presOf" srcId="{991EDC3E-25DC-4EE0-93F3-F0BC61FAC59F}" destId="{D0F0F8CA-C8A8-4D88-B500-7EF74B908A6D}" srcOrd="0" destOrd="0" presId="urn:microsoft.com/office/officeart/2005/8/layout/vList2"/>
    <dgm:cxn modelId="{BC768BD9-9242-4ACA-8D86-4F6DD6546CB1}" srcId="{A9F5244B-BC24-4FBE-9B58-5E5F5A8277FC}" destId="{991EDC3E-25DC-4EE0-93F3-F0BC61FAC59F}" srcOrd="2" destOrd="0" parTransId="{5996DA1B-1048-445D-881A-C2D2D1241347}" sibTransId="{D24FE6F8-2137-451A-B909-01CDF2F24B3F}"/>
    <dgm:cxn modelId="{B4FE8CAF-0608-4BE1-B9E4-00AB5ADB13A3}" type="presParOf" srcId="{C883ED59-CA13-4D51-9DB3-4856AE46382D}" destId="{501A2220-733D-464F-B6A0-825BFC0638E2}" srcOrd="0" destOrd="0" presId="urn:microsoft.com/office/officeart/2005/8/layout/vList2"/>
    <dgm:cxn modelId="{C544993D-01E0-4255-B4A9-8F92E84EAC30}" type="presParOf" srcId="{C883ED59-CA13-4D51-9DB3-4856AE46382D}" destId="{F1072FF8-9F49-4757-B2F7-0232CCFA86A1}" srcOrd="1" destOrd="0" presId="urn:microsoft.com/office/officeart/2005/8/layout/vList2"/>
    <dgm:cxn modelId="{A223AD1D-5639-41F8-B527-928C9AEB9C8D}" type="presParOf" srcId="{C883ED59-CA13-4D51-9DB3-4856AE46382D}" destId="{089CBEE7-00AC-4444-BDDE-34E9DAD2BAB7}" srcOrd="2" destOrd="0" presId="urn:microsoft.com/office/officeart/2005/8/layout/vList2"/>
    <dgm:cxn modelId="{2D6B429A-22F1-4885-BC50-2901F7C7BA9B}" type="presParOf" srcId="{C883ED59-CA13-4D51-9DB3-4856AE46382D}" destId="{A0D57C5B-A8B4-4339-94E7-3F7BC4B921AF}" srcOrd="3" destOrd="0" presId="urn:microsoft.com/office/officeart/2005/8/layout/vList2"/>
    <dgm:cxn modelId="{2A42EB8F-66BD-49A0-9F6C-5C99D9C8A752}" type="presParOf" srcId="{C883ED59-CA13-4D51-9DB3-4856AE46382D}" destId="{D0F0F8CA-C8A8-4D88-B500-7EF74B908A6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C94492-7664-4FF7-858D-485DCD98F68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51B3B6B-BBFF-4672-8079-E64DE4B09D1D}">
          <dgm:prSet/>
          <dgm:spPr/>
          <dgm:t>
            <a:bodyPr/>
            <a:lstStyle/>
            <a:p>
              <a:r>
                <a:rPr lang="el-GR" b="1" dirty="0"/>
                <a:t>Στο παρελθόν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l-GR" dirty="0" err="1"/>
                <a:t>πολυωνυμικό</a:t>
              </a:r>
              <a:r>
                <a:rPr lang="el-GR" dirty="0"/>
                <a:t> χρόνο (δλδ εκτελώντας το πολύ </a:t>
              </a:r>
              <a14:m>
                <m:oMath xmlns:m="http://schemas.openxmlformats.org/officeDocument/2006/math">
                  <m:sSup>
                    <m:sSupPr>
                      <m:ctrlPr>
                        <a:rPr lang="el-GR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sup>
                  </m:sSup>
                </m:oMath>
              </a14:m>
              <a:r>
                <a:rPr lang="en-US" dirty="0"/>
                <a:t> </a:t>
              </a:r>
              <a:r>
                <a:rPr lang="el-GR" dirty="0"/>
                <a:t>λειτουργίες με </a:t>
              </a:r>
              <a:r>
                <a:rPr lang="en-US" b="1" i="1" dirty="0"/>
                <a:t>k</a:t>
              </a:r>
              <a:r>
                <a:rPr lang="en-US" dirty="0"/>
                <a:t> </a:t>
              </a:r>
              <a:r>
                <a:rPr lang="el-GR" dirty="0"/>
                <a:t>μια αριθμητική σταθερά)</a:t>
              </a:r>
              <a:endParaRPr lang="en-US" dirty="0"/>
            </a:p>
          </dgm:t>
        </dgm:pt>
      </mc:Choice>
      <mc:Fallback xmlns="">
        <dgm:pt modelId="{351B3B6B-BBFF-4672-8079-E64DE4B09D1D}">
          <dgm:prSet/>
          <dgm:spPr/>
          <dgm:t>
            <a:bodyPr/>
            <a:lstStyle/>
            <a:p>
              <a:r>
                <a:rPr lang="el-GR" b="1" dirty="0"/>
                <a:t>Στο παρελθόν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l-GR" dirty="0" err="1"/>
                <a:t>πολυωνυμικό</a:t>
              </a:r>
              <a:r>
                <a:rPr lang="el-GR" dirty="0"/>
                <a:t> χρόνο (δλδ εκτελώντας το πολύ </a:t>
              </a:r>
              <a:r>
                <a:rPr lang="en-US" b="0" i="0">
                  <a:latin typeface="Cambria Math" panose="02040503050406030204" pitchFamily="18" charset="0"/>
                </a:rPr>
                <a:t>𝑛</a:t>
              </a:r>
              <a:r>
                <a:rPr lang="el-GR" b="0" i="0">
                  <a:latin typeface="Cambria Math" panose="02040503050406030204" pitchFamily="18" charset="0"/>
                </a:rPr>
                <a:t>^</a:t>
              </a:r>
              <a:r>
                <a:rPr lang="en-US" b="0" i="0">
                  <a:latin typeface="Cambria Math" panose="02040503050406030204" pitchFamily="18" charset="0"/>
                </a:rPr>
                <a:t>𝑘</a:t>
              </a:r>
              <a:r>
                <a:rPr lang="en-US" dirty="0"/>
                <a:t> </a:t>
              </a:r>
              <a:r>
                <a:rPr lang="el-GR" dirty="0"/>
                <a:t>λειτουργίες με </a:t>
              </a:r>
              <a:r>
                <a:rPr lang="en-US" b="1" i="1" dirty="0"/>
                <a:t>k</a:t>
              </a:r>
              <a:r>
                <a:rPr lang="en-US" dirty="0"/>
                <a:t> </a:t>
              </a:r>
              <a:r>
                <a:rPr lang="el-GR" dirty="0"/>
                <a:t>μια αριθμητική σταθερά)</a:t>
              </a:r>
              <a:endParaRPr lang="en-US" dirty="0"/>
            </a:p>
          </dgm:t>
        </dgm:pt>
      </mc:Fallback>
    </mc:AlternateContent>
    <dgm:pt modelId="{CD23BA6D-3968-4204-99E6-731C5DF1A3B8}" type="parTrans" cxnId="{6A0F73C4-AAD1-4A48-AD71-34CCCAA6CEEB}">
      <dgm:prSet/>
      <dgm:spPr/>
      <dgm:t>
        <a:bodyPr/>
        <a:lstStyle/>
        <a:p>
          <a:endParaRPr lang="en-US"/>
        </a:p>
      </dgm:t>
    </dgm:pt>
    <dgm:pt modelId="{C6CB285E-D0CA-42F8-9953-4B24E3188FCD}" type="sibTrans" cxnId="{6A0F73C4-AAD1-4A48-AD71-34CCCAA6CEE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761D184-32A1-4B19-A845-11B991A0778F}">
          <dgm:prSet/>
          <dgm:spPr/>
          <dgm:t>
            <a:bodyPr/>
            <a:lstStyle/>
            <a:p>
              <a:r>
                <a:rPr lang="el-GR" b="1" dirty="0"/>
                <a:t>Σήμερα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14:m>
                <m:oMath xmlns:m="http://schemas.openxmlformats.org/officeDocument/2006/math">
                  <m:f>
                    <m:fPr>
                      <m:ctrlPr>
                        <a:rPr lang="el-GR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num>
                    <m:den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den>
                  </m:f>
                </m:oMath>
              </a14:m>
              <a:r>
                <a:rPr lang="en-US" dirty="0"/>
                <a:t> </a:t>
              </a:r>
              <a:r>
                <a:rPr lang="el-GR" dirty="0"/>
                <a:t>χρόνο όπου </a:t>
              </a:r>
              <a:r>
                <a:rPr lang="en-US" b="1" i="1" dirty="0"/>
                <a:t>c</a:t>
              </a:r>
              <a:r>
                <a:rPr lang="en-US" dirty="0"/>
                <a:t> </a:t>
              </a:r>
              <a:r>
                <a:rPr lang="el-GR" dirty="0"/>
                <a:t>είναι ένα μεγάλο πλήθος υπολογιστών που μπορούν να διατεθούν (δλδ ζητούνται </a:t>
              </a:r>
              <a:r>
                <a:rPr lang="el-GR" dirty="0" err="1"/>
                <a:t>πολυωνυμικοί</a:t>
              </a:r>
              <a:r>
                <a:rPr lang="el-GR" dirty="0"/>
                <a:t> αλγόριθμοι που να μπορούν να </a:t>
              </a:r>
              <a:r>
                <a:rPr lang="el-GR" dirty="0" err="1"/>
                <a:t>παραλληλοποιηθούν</a:t>
              </a:r>
              <a:r>
                <a:rPr lang="el-GR" dirty="0"/>
                <a:t>)</a:t>
              </a:r>
              <a:endParaRPr lang="en-US" dirty="0"/>
            </a:p>
          </dgm:t>
        </dgm:pt>
      </mc:Choice>
      <mc:Fallback xmlns="">
        <dgm:pt modelId="{6761D184-32A1-4B19-A845-11B991A0778F}">
          <dgm:prSet/>
          <dgm:spPr/>
          <dgm:t>
            <a:bodyPr/>
            <a:lstStyle/>
            <a:p>
              <a:r>
                <a:rPr lang="el-GR" b="1" dirty="0"/>
                <a:t>Σήμερα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n-US" b="0" i="0">
                  <a:latin typeface="Cambria Math" panose="02040503050406030204" pitchFamily="18" charset="0"/>
                </a:rPr>
                <a:t>𝑛</a:t>
              </a:r>
              <a:r>
                <a:rPr lang="el-GR" b="0" i="0">
                  <a:latin typeface="Cambria Math" panose="02040503050406030204" pitchFamily="18" charset="0"/>
                </a:rPr>
                <a:t>^</a:t>
              </a:r>
              <a:r>
                <a:rPr lang="en-US" b="0" i="0">
                  <a:latin typeface="Cambria Math" panose="02040503050406030204" pitchFamily="18" charset="0"/>
                </a:rPr>
                <a:t>𝑘</a:t>
              </a:r>
              <a:r>
                <a:rPr lang="el-GR" b="0" i="0">
                  <a:latin typeface="Cambria Math" panose="02040503050406030204" pitchFamily="18" charset="0"/>
                </a:rPr>
                <a:t>/</a:t>
              </a:r>
              <a:r>
                <a:rPr lang="en-US" b="0" i="0">
                  <a:latin typeface="Cambria Math" panose="02040503050406030204" pitchFamily="18" charset="0"/>
                </a:rPr>
                <a:t>𝑐</a:t>
              </a:r>
              <a:r>
                <a:rPr lang="en-US" dirty="0"/>
                <a:t> </a:t>
              </a:r>
              <a:r>
                <a:rPr lang="el-GR" dirty="0"/>
                <a:t>χρόνο όπου </a:t>
              </a:r>
              <a:r>
                <a:rPr lang="en-US" b="1" i="1" dirty="0"/>
                <a:t>c</a:t>
              </a:r>
              <a:r>
                <a:rPr lang="en-US" dirty="0"/>
                <a:t> </a:t>
              </a:r>
              <a:r>
                <a:rPr lang="el-GR" dirty="0"/>
                <a:t>είναι ένα μεγάλο πλήθος υπολογιστών που μπορούν να διατεθούν (δλδ ζητούνται </a:t>
              </a:r>
              <a:r>
                <a:rPr lang="el-GR" dirty="0" err="1"/>
                <a:t>πολυωνυμικοί</a:t>
              </a:r>
              <a:r>
                <a:rPr lang="el-GR" dirty="0"/>
                <a:t> αλγόριθμοι που να μπορούν να </a:t>
              </a:r>
              <a:r>
                <a:rPr lang="el-GR" dirty="0" err="1"/>
                <a:t>παραλληλοποιηθούν</a:t>
              </a:r>
              <a:r>
                <a:rPr lang="el-GR" dirty="0"/>
                <a:t>)</a:t>
              </a:r>
              <a:endParaRPr lang="en-US" dirty="0"/>
            </a:p>
          </dgm:t>
        </dgm:pt>
      </mc:Fallback>
    </mc:AlternateContent>
    <dgm:pt modelId="{F230FF88-7028-47B2-A08F-79B03018A015}" type="parTrans" cxnId="{26F65CB6-ADDD-4458-AE99-3C47CDBBD2F2}">
      <dgm:prSet/>
      <dgm:spPr/>
      <dgm:t>
        <a:bodyPr/>
        <a:lstStyle/>
        <a:p>
          <a:endParaRPr lang="en-US"/>
        </a:p>
      </dgm:t>
    </dgm:pt>
    <dgm:pt modelId="{0DB03144-455A-4D3E-AE0B-23C391D98EBC}" type="sibTrans" cxnId="{26F65CB6-ADDD-4458-AE99-3C47CDBBD2F2}">
      <dgm:prSet/>
      <dgm:spPr/>
      <dgm:t>
        <a:bodyPr/>
        <a:lstStyle/>
        <a:p>
          <a:endParaRPr lang="en-US"/>
        </a:p>
      </dgm:t>
    </dgm:pt>
    <dgm:pt modelId="{D16CE739-A43A-4690-8964-0CA0C3B379D4}">
      <dgm:prSet/>
      <dgm:spPr/>
      <dgm:t>
        <a:bodyPr/>
        <a:lstStyle/>
        <a:p>
          <a:r>
            <a:rPr lang="el-GR" b="1" dirty="0"/>
            <a:t>Στο μέλλον αλλά και σήμερα</a:t>
          </a:r>
          <a:r>
            <a:rPr lang="el-GR" dirty="0"/>
            <a:t>: </a:t>
          </a:r>
          <a:r>
            <a:rPr lang="en-US" dirty="0"/>
            <a:t>streaming </a:t>
          </a:r>
          <a:r>
            <a:rPr lang="el-GR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dirty="0" err="1"/>
            <a:t>nlogn</a:t>
          </a:r>
          <a:r>
            <a:rPr lang="el-GR" dirty="0"/>
            <a:t>)</a:t>
          </a:r>
          <a:endParaRPr lang="en-US" dirty="0"/>
        </a:p>
      </dgm:t>
    </dgm:pt>
    <dgm:pt modelId="{39ED1152-8AE7-4CB7-94CF-94C925F9B783}" type="parTrans" cxnId="{06A048E5-0368-4EB0-BF4D-43EA8EA46816}">
      <dgm:prSet/>
      <dgm:spPr/>
      <dgm:t>
        <a:bodyPr/>
        <a:lstStyle/>
        <a:p>
          <a:endParaRPr lang="en-US"/>
        </a:p>
      </dgm:t>
    </dgm:pt>
    <dgm:pt modelId="{743E6B7E-D76F-4590-80C0-B5695244020C}" type="sibTrans" cxnId="{06A048E5-0368-4EB0-BF4D-43EA8EA46816}">
      <dgm:prSet/>
      <dgm:spPr/>
      <dgm:t>
        <a:bodyPr/>
        <a:lstStyle/>
        <a:p>
          <a:endParaRPr lang="en-US"/>
        </a:p>
      </dgm:t>
    </dgm:pt>
    <dgm:pt modelId="{23F0EA08-9B9D-45DD-9FEA-C252A86E697E}" type="pres">
      <dgm:prSet presAssocID="{EFC94492-7664-4FF7-858D-485DCD98F685}" presName="linear" presStyleCnt="0">
        <dgm:presLayoutVars>
          <dgm:animLvl val="lvl"/>
          <dgm:resizeHandles val="exact"/>
        </dgm:presLayoutVars>
      </dgm:prSet>
      <dgm:spPr/>
    </dgm:pt>
    <dgm:pt modelId="{17A9EEA7-DCD3-4A3C-AF37-B785E1CFAD74}" type="pres">
      <dgm:prSet presAssocID="{351B3B6B-BBFF-4672-8079-E64DE4B09D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37D8A9-CD4A-49C5-B93D-6298AF4AB7FC}" type="pres">
      <dgm:prSet presAssocID="{C6CB285E-D0CA-42F8-9953-4B24E3188FCD}" presName="spacer" presStyleCnt="0"/>
      <dgm:spPr/>
    </dgm:pt>
    <dgm:pt modelId="{25FB5898-E435-4BBC-BD76-77A923DC0693}" type="pres">
      <dgm:prSet presAssocID="{6761D184-32A1-4B19-A845-11B991A077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F6EE82-4A41-4752-AAA8-393BC0F8EE70}" type="pres">
      <dgm:prSet presAssocID="{0DB03144-455A-4D3E-AE0B-23C391D98EBC}" presName="spacer" presStyleCnt="0"/>
      <dgm:spPr/>
    </dgm:pt>
    <dgm:pt modelId="{813C0D87-3C30-4026-ACAE-7445C6C57F12}" type="pres">
      <dgm:prSet presAssocID="{D16CE739-A43A-4690-8964-0CA0C3B379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B78806-056D-4236-B75A-704C235B21F6}" type="presOf" srcId="{EFC94492-7664-4FF7-858D-485DCD98F685}" destId="{23F0EA08-9B9D-45DD-9FEA-C252A86E697E}" srcOrd="0" destOrd="0" presId="urn:microsoft.com/office/officeart/2005/8/layout/vList2"/>
    <dgm:cxn modelId="{12D39887-C6D0-4104-86F6-054A15A9219E}" type="presOf" srcId="{351B3B6B-BBFF-4672-8079-E64DE4B09D1D}" destId="{17A9EEA7-DCD3-4A3C-AF37-B785E1CFAD74}" srcOrd="0" destOrd="0" presId="urn:microsoft.com/office/officeart/2005/8/layout/vList2"/>
    <dgm:cxn modelId="{949FF4A2-8999-46D2-8C6F-681911362AA1}" type="presOf" srcId="{D16CE739-A43A-4690-8964-0CA0C3B379D4}" destId="{813C0D87-3C30-4026-ACAE-7445C6C57F12}" srcOrd="0" destOrd="0" presId="urn:microsoft.com/office/officeart/2005/8/layout/vList2"/>
    <dgm:cxn modelId="{26F65CB6-ADDD-4458-AE99-3C47CDBBD2F2}" srcId="{EFC94492-7664-4FF7-858D-485DCD98F685}" destId="{6761D184-32A1-4B19-A845-11B991A0778F}" srcOrd="1" destOrd="0" parTransId="{F230FF88-7028-47B2-A08F-79B03018A015}" sibTransId="{0DB03144-455A-4D3E-AE0B-23C391D98EBC}"/>
    <dgm:cxn modelId="{6A0F73C4-AAD1-4A48-AD71-34CCCAA6CEEB}" srcId="{EFC94492-7664-4FF7-858D-485DCD98F685}" destId="{351B3B6B-BBFF-4672-8079-E64DE4B09D1D}" srcOrd="0" destOrd="0" parTransId="{CD23BA6D-3968-4204-99E6-731C5DF1A3B8}" sibTransId="{C6CB285E-D0CA-42F8-9953-4B24E3188FCD}"/>
    <dgm:cxn modelId="{18C256D0-484D-448D-96B4-1CA2F35890D1}" type="presOf" srcId="{6761D184-32A1-4B19-A845-11B991A0778F}" destId="{25FB5898-E435-4BBC-BD76-77A923DC0693}" srcOrd="0" destOrd="0" presId="urn:microsoft.com/office/officeart/2005/8/layout/vList2"/>
    <dgm:cxn modelId="{06A048E5-0368-4EB0-BF4D-43EA8EA46816}" srcId="{EFC94492-7664-4FF7-858D-485DCD98F685}" destId="{D16CE739-A43A-4690-8964-0CA0C3B379D4}" srcOrd="2" destOrd="0" parTransId="{39ED1152-8AE7-4CB7-94CF-94C925F9B783}" sibTransId="{743E6B7E-D76F-4590-80C0-B5695244020C}"/>
    <dgm:cxn modelId="{B4D98196-DFCF-44C2-9D26-C8C02A97CE0E}" type="presParOf" srcId="{23F0EA08-9B9D-45DD-9FEA-C252A86E697E}" destId="{17A9EEA7-DCD3-4A3C-AF37-B785E1CFAD74}" srcOrd="0" destOrd="0" presId="urn:microsoft.com/office/officeart/2005/8/layout/vList2"/>
    <dgm:cxn modelId="{B41F0347-4C2A-4E30-8A62-EFC0DF626BF8}" type="presParOf" srcId="{23F0EA08-9B9D-45DD-9FEA-C252A86E697E}" destId="{C237D8A9-CD4A-49C5-B93D-6298AF4AB7FC}" srcOrd="1" destOrd="0" presId="urn:microsoft.com/office/officeart/2005/8/layout/vList2"/>
    <dgm:cxn modelId="{C3399DA2-1135-4799-A9B6-9C80C0131374}" type="presParOf" srcId="{23F0EA08-9B9D-45DD-9FEA-C252A86E697E}" destId="{25FB5898-E435-4BBC-BD76-77A923DC0693}" srcOrd="2" destOrd="0" presId="urn:microsoft.com/office/officeart/2005/8/layout/vList2"/>
    <dgm:cxn modelId="{7B6AB730-E17C-471F-8034-DE620641D00D}" type="presParOf" srcId="{23F0EA08-9B9D-45DD-9FEA-C252A86E697E}" destId="{34F6EE82-4A41-4752-AAA8-393BC0F8EE70}" srcOrd="3" destOrd="0" presId="urn:microsoft.com/office/officeart/2005/8/layout/vList2"/>
    <dgm:cxn modelId="{E82D04C4-EF9F-479B-BCE5-943A4FE71E9E}" type="presParOf" srcId="{23F0EA08-9B9D-45DD-9FEA-C252A86E697E}" destId="{813C0D87-3C30-4026-ACAE-7445C6C57F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FC94492-7664-4FF7-858D-485DCD98F68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1B3B6B-BBFF-4672-8079-E64DE4B09D1D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R">
              <a:noFill/>
            </a:rPr>
            <a:t> </a:t>
          </a:r>
        </a:p>
      </dgm:t>
    </dgm:pt>
    <dgm:pt modelId="{CD23BA6D-3968-4204-99E6-731C5DF1A3B8}" type="parTrans" cxnId="{6A0F73C4-AAD1-4A48-AD71-34CCCAA6CEEB}">
      <dgm:prSet/>
      <dgm:spPr/>
      <dgm:t>
        <a:bodyPr/>
        <a:lstStyle/>
        <a:p>
          <a:endParaRPr lang="en-US"/>
        </a:p>
      </dgm:t>
    </dgm:pt>
    <dgm:pt modelId="{C6CB285E-D0CA-42F8-9953-4B24E3188FCD}" type="sibTrans" cxnId="{6A0F73C4-AAD1-4A48-AD71-34CCCAA6CEEB}">
      <dgm:prSet/>
      <dgm:spPr/>
      <dgm:t>
        <a:bodyPr/>
        <a:lstStyle/>
        <a:p>
          <a:endParaRPr lang="en-US"/>
        </a:p>
      </dgm:t>
    </dgm:pt>
    <dgm:pt modelId="{6761D184-32A1-4B19-A845-11B991A0778F}">
      <dgm:prSet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R">
              <a:noFill/>
            </a:rPr>
            <a:t> </a:t>
          </a:r>
        </a:p>
      </dgm:t>
    </dgm:pt>
    <dgm:pt modelId="{F230FF88-7028-47B2-A08F-79B03018A015}" type="parTrans" cxnId="{26F65CB6-ADDD-4458-AE99-3C47CDBBD2F2}">
      <dgm:prSet/>
      <dgm:spPr/>
      <dgm:t>
        <a:bodyPr/>
        <a:lstStyle/>
        <a:p>
          <a:endParaRPr lang="en-US"/>
        </a:p>
      </dgm:t>
    </dgm:pt>
    <dgm:pt modelId="{0DB03144-455A-4D3E-AE0B-23C391D98EBC}" type="sibTrans" cxnId="{26F65CB6-ADDD-4458-AE99-3C47CDBBD2F2}">
      <dgm:prSet/>
      <dgm:spPr/>
      <dgm:t>
        <a:bodyPr/>
        <a:lstStyle/>
        <a:p>
          <a:endParaRPr lang="en-US"/>
        </a:p>
      </dgm:t>
    </dgm:pt>
    <dgm:pt modelId="{D16CE739-A43A-4690-8964-0CA0C3B379D4}">
      <dgm:prSet/>
      <dgm:spPr/>
      <dgm:t>
        <a:bodyPr/>
        <a:lstStyle/>
        <a:p>
          <a:r>
            <a:rPr lang="el-GR" b="1" dirty="0"/>
            <a:t>Στο μέλλον αλλά και σήμερα</a:t>
          </a:r>
          <a:r>
            <a:rPr lang="el-GR" dirty="0"/>
            <a:t>: </a:t>
          </a:r>
          <a:r>
            <a:rPr lang="en-US" dirty="0"/>
            <a:t>streaming </a:t>
          </a:r>
          <a:r>
            <a:rPr lang="el-GR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dirty="0" err="1"/>
            <a:t>nlogn</a:t>
          </a:r>
          <a:r>
            <a:rPr lang="el-GR" dirty="0"/>
            <a:t>)</a:t>
          </a:r>
          <a:endParaRPr lang="en-US" dirty="0"/>
        </a:p>
      </dgm:t>
    </dgm:pt>
    <dgm:pt modelId="{39ED1152-8AE7-4CB7-94CF-94C925F9B783}" type="parTrans" cxnId="{06A048E5-0368-4EB0-BF4D-43EA8EA46816}">
      <dgm:prSet/>
      <dgm:spPr/>
      <dgm:t>
        <a:bodyPr/>
        <a:lstStyle/>
        <a:p>
          <a:endParaRPr lang="en-US"/>
        </a:p>
      </dgm:t>
    </dgm:pt>
    <dgm:pt modelId="{743E6B7E-D76F-4590-80C0-B5695244020C}" type="sibTrans" cxnId="{06A048E5-0368-4EB0-BF4D-43EA8EA46816}">
      <dgm:prSet/>
      <dgm:spPr/>
      <dgm:t>
        <a:bodyPr/>
        <a:lstStyle/>
        <a:p>
          <a:endParaRPr lang="en-US"/>
        </a:p>
      </dgm:t>
    </dgm:pt>
    <dgm:pt modelId="{23F0EA08-9B9D-45DD-9FEA-C252A86E697E}" type="pres">
      <dgm:prSet presAssocID="{EFC94492-7664-4FF7-858D-485DCD98F685}" presName="linear" presStyleCnt="0">
        <dgm:presLayoutVars>
          <dgm:animLvl val="lvl"/>
          <dgm:resizeHandles val="exact"/>
        </dgm:presLayoutVars>
      </dgm:prSet>
      <dgm:spPr/>
    </dgm:pt>
    <dgm:pt modelId="{17A9EEA7-DCD3-4A3C-AF37-B785E1CFAD74}" type="pres">
      <dgm:prSet presAssocID="{351B3B6B-BBFF-4672-8079-E64DE4B09D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37D8A9-CD4A-49C5-B93D-6298AF4AB7FC}" type="pres">
      <dgm:prSet presAssocID="{C6CB285E-D0CA-42F8-9953-4B24E3188FCD}" presName="spacer" presStyleCnt="0"/>
      <dgm:spPr/>
    </dgm:pt>
    <dgm:pt modelId="{25FB5898-E435-4BBC-BD76-77A923DC0693}" type="pres">
      <dgm:prSet presAssocID="{6761D184-32A1-4B19-A845-11B991A077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F6EE82-4A41-4752-AAA8-393BC0F8EE70}" type="pres">
      <dgm:prSet presAssocID="{0DB03144-455A-4D3E-AE0B-23C391D98EBC}" presName="spacer" presStyleCnt="0"/>
      <dgm:spPr/>
    </dgm:pt>
    <dgm:pt modelId="{813C0D87-3C30-4026-ACAE-7445C6C57F12}" type="pres">
      <dgm:prSet presAssocID="{D16CE739-A43A-4690-8964-0CA0C3B379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B78806-056D-4236-B75A-704C235B21F6}" type="presOf" srcId="{EFC94492-7664-4FF7-858D-485DCD98F685}" destId="{23F0EA08-9B9D-45DD-9FEA-C252A86E697E}" srcOrd="0" destOrd="0" presId="urn:microsoft.com/office/officeart/2005/8/layout/vList2"/>
    <dgm:cxn modelId="{12D39887-C6D0-4104-86F6-054A15A9219E}" type="presOf" srcId="{351B3B6B-BBFF-4672-8079-E64DE4B09D1D}" destId="{17A9EEA7-DCD3-4A3C-AF37-B785E1CFAD74}" srcOrd="0" destOrd="0" presId="urn:microsoft.com/office/officeart/2005/8/layout/vList2"/>
    <dgm:cxn modelId="{949FF4A2-8999-46D2-8C6F-681911362AA1}" type="presOf" srcId="{D16CE739-A43A-4690-8964-0CA0C3B379D4}" destId="{813C0D87-3C30-4026-ACAE-7445C6C57F12}" srcOrd="0" destOrd="0" presId="urn:microsoft.com/office/officeart/2005/8/layout/vList2"/>
    <dgm:cxn modelId="{26F65CB6-ADDD-4458-AE99-3C47CDBBD2F2}" srcId="{EFC94492-7664-4FF7-858D-485DCD98F685}" destId="{6761D184-32A1-4B19-A845-11B991A0778F}" srcOrd="1" destOrd="0" parTransId="{F230FF88-7028-47B2-A08F-79B03018A015}" sibTransId="{0DB03144-455A-4D3E-AE0B-23C391D98EBC}"/>
    <dgm:cxn modelId="{6A0F73C4-AAD1-4A48-AD71-34CCCAA6CEEB}" srcId="{EFC94492-7664-4FF7-858D-485DCD98F685}" destId="{351B3B6B-BBFF-4672-8079-E64DE4B09D1D}" srcOrd="0" destOrd="0" parTransId="{CD23BA6D-3968-4204-99E6-731C5DF1A3B8}" sibTransId="{C6CB285E-D0CA-42F8-9953-4B24E3188FCD}"/>
    <dgm:cxn modelId="{18C256D0-484D-448D-96B4-1CA2F35890D1}" type="presOf" srcId="{6761D184-32A1-4B19-A845-11B991A0778F}" destId="{25FB5898-E435-4BBC-BD76-77A923DC0693}" srcOrd="0" destOrd="0" presId="urn:microsoft.com/office/officeart/2005/8/layout/vList2"/>
    <dgm:cxn modelId="{06A048E5-0368-4EB0-BF4D-43EA8EA46816}" srcId="{EFC94492-7664-4FF7-858D-485DCD98F685}" destId="{D16CE739-A43A-4690-8964-0CA0C3B379D4}" srcOrd="2" destOrd="0" parTransId="{39ED1152-8AE7-4CB7-94CF-94C925F9B783}" sibTransId="{743E6B7E-D76F-4590-80C0-B5695244020C}"/>
    <dgm:cxn modelId="{B4D98196-DFCF-44C2-9D26-C8C02A97CE0E}" type="presParOf" srcId="{23F0EA08-9B9D-45DD-9FEA-C252A86E697E}" destId="{17A9EEA7-DCD3-4A3C-AF37-B785E1CFAD74}" srcOrd="0" destOrd="0" presId="urn:microsoft.com/office/officeart/2005/8/layout/vList2"/>
    <dgm:cxn modelId="{B41F0347-4C2A-4E30-8A62-EFC0DF626BF8}" type="presParOf" srcId="{23F0EA08-9B9D-45DD-9FEA-C252A86E697E}" destId="{C237D8A9-CD4A-49C5-B93D-6298AF4AB7FC}" srcOrd="1" destOrd="0" presId="urn:microsoft.com/office/officeart/2005/8/layout/vList2"/>
    <dgm:cxn modelId="{C3399DA2-1135-4799-A9B6-9C80C0131374}" type="presParOf" srcId="{23F0EA08-9B9D-45DD-9FEA-C252A86E697E}" destId="{25FB5898-E435-4BBC-BD76-77A923DC0693}" srcOrd="2" destOrd="0" presId="urn:microsoft.com/office/officeart/2005/8/layout/vList2"/>
    <dgm:cxn modelId="{7B6AB730-E17C-471F-8034-DE620641D00D}" type="presParOf" srcId="{23F0EA08-9B9D-45DD-9FEA-C252A86E697E}" destId="{34F6EE82-4A41-4752-AAA8-393BC0F8EE70}" srcOrd="3" destOrd="0" presId="urn:microsoft.com/office/officeart/2005/8/layout/vList2"/>
    <dgm:cxn modelId="{E82D04C4-EF9F-479B-BCE5-943A4FE71E9E}" type="presParOf" srcId="{23F0EA08-9B9D-45DD-9FEA-C252A86E697E}" destId="{813C0D87-3C30-4026-ACAE-7445C6C57F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67B2781-D5DF-44F0-AB13-78FD43D89DC1}" type="doc">
      <dgm:prSet loTypeId="urn:microsoft.com/office/officeart/2005/8/layout/arrow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C977F768-43E5-4AA0-8B60-1363EDE42D96}">
      <dgm:prSet phldrT="[Κείμενο]" custT="1"/>
      <dgm:spPr/>
      <dgm:t>
        <a:bodyPr/>
        <a:lstStyle/>
        <a:p>
          <a:r>
            <a:rPr lang="el-GR" sz="20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ΘΕΤΙΚΑ</a:t>
          </a:r>
          <a:endParaRPr lang="el-GR" sz="2400" kern="1200" dirty="0"/>
        </a:p>
      </dgm:t>
    </dgm:pt>
    <dgm:pt modelId="{ED7B6A07-F887-4C17-A367-E6050BA5629B}" type="parTrans" cxnId="{CEF5ACA3-43AE-4459-9B9F-3A66E9202F3B}">
      <dgm:prSet/>
      <dgm:spPr/>
      <dgm:t>
        <a:bodyPr/>
        <a:lstStyle/>
        <a:p>
          <a:endParaRPr lang="el-GR"/>
        </a:p>
      </dgm:t>
    </dgm:pt>
    <dgm:pt modelId="{8FF6D778-4984-4BEE-A9CD-D7D38C39E583}" type="sibTrans" cxnId="{CEF5ACA3-43AE-4459-9B9F-3A66E9202F3B}">
      <dgm:prSet/>
      <dgm:spPr/>
      <dgm:t>
        <a:bodyPr/>
        <a:lstStyle/>
        <a:p>
          <a:endParaRPr lang="el-GR"/>
        </a:p>
      </dgm:t>
    </dgm:pt>
    <dgm:pt modelId="{EC64628D-CD78-46E2-8E9C-FA230FC31A96}">
      <dgm:prSet phldrT="[Κείμενο]" custT="1"/>
      <dgm:spPr/>
      <dgm:t>
        <a:bodyPr/>
        <a:lstStyle/>
        <a:p>
          <a:r>
            <a:rPr lang="el-GR" sz="1800" kern="1200" dirty="0"/>
            <a:t>Χειρισμός τεράστιων ποσοτήτων αδόμητων δεδομένων</a:t>
          </a:r>
        </a:p>
      </dgm:t>
    </dgm:pt>
    <dgm:pt modelId="{72356883-729F-4829-86CF-D16369955436}" type="parTrans" cxnId="{F44BA59E-1858-43F8-B9CE-4FA69FFBC230}">
      <dgm:prSet/>
      <dgm:spPr/>
      <dgm:t>
        <a:bodyPr/>
        <a:lstStyle/>
        <a:p>
          <a:endParaRPr lang="el-GR"/>
        </a:p>
      </dgm:t>
    </dgm:pt>
    <dgm:pt modelId="{C8D9A26C-183C-4AD3-896F-738DA89DE7E1}" type="sibTrans" cxnId="{F44BA59E-1858-43F8-B9CE-4FA69FFBC230}">
      <dgm:prSet/>
      <dgm:spPr/>
      <dgm:t>
        <a:bodyPr/>
        <a:lstStyle/>
        <a:p>
          <a:endParaRPr lang="el-GR"/>
        </a:p>
      </dgm:t>
    </dgm:pt>
    <dgm:pt modelId="{95C91647-5B9F-4368-A0D0-A754E03CC1CE}">
      <dgm:prSet phldrT="[Κείμενο]" custT="1"/>
      <dgm:spPr/>
      <dgm:t>
        <a:bodyPr/>
        <a:lstStyle/>
        <a:p>
          <a:r>
            <a:rPr lang="el-GR" sz="1800" kern="1200" dirty="0"/>
            <a:t>Αυξημένη ζήτηση για </a:t>
          </a:r>
          <a:r>
            <a:rPr lang="en-US" sz="1800" kern="1200" dirty="0"/>
            <a:t>data analytics</a:t>
          </a:r>
          <a:endParaRPr lang="el-GR" sz="1800" kern="1200" dirty="0"/>
        </a:p>
      </dgm:t>
    </dgm:pt>
    <dgm:pt modelId="{6DBAC584-83A2-4E97-A62D-EE98C1E96121}" type="parTrans" cxnId="{8B949505-0EB6-4D77-8866-5D005DD46931}">
      <dgm:prSet/>
      <dgm:spPr/>
      <dgm:t>
        <a:bodyPr/>
        <a:lstStyle/>
        <a:p>
          <a:endParaRPr lang="el-GR"/>
        </a:p>
      </dgm:t>
    </dgm:pt>
    <dgm:pt modelId="{B6DE3410-F16F-4739-8AF4-CDCB9A8EFEF6}" type="sibTrans" cxnId="{8B949505-0EB6-4D77-8866-5D005DD46931}">
      <dgm:prSet/>
      <dgm:spPr/>
      <dgm:t>
        <a:bodyPr/>
        <a:lstStyle/>
        <a:p>
          <a:endParaRPr lang="el-GR"/>
        </a:p>
      </dgm:t>
    </dgm:pt>
    <dgm:pt modelId="{240DFFAA-C9CD-49A8-850A-3F84079C91CA}">
      <dgm:prSet phldrT="[Κείμενο]" custT="1"/>
      <dgm:spPr/>
      <dgm:t>
        <a:bodyPr/>
        <a:lstStyle/>
        <a:p>
          <a:r>
            <a:rPr lang="el-GR" sz="2000" b="0" i="0" dirty="0"/>
            <a:t>ΑΡΝΗΤΙΚΑ </a:t>
          </a:r>
          <a:endParaRPr lang="el-GR" sz="2000" dirty="0"/>
        </a:p>
      </dgm:t>
    </dgm:pt>
    <dgm:pt modelId="{F6265CCF-BCA6-4E52-B80A-2013212ACE97}" type="parTrans" cxnId="{6E9A8693-2B6B-48BD-8D58-A341730A5315}">
      <dgm:prSet/>
      <dgm:spPr/>
      <dgm:t>
        <a:bodyPr/>
        <a:lstStyle/>
        <a:p>
          <a:endParaRPr lang="el-GR"/>
        </a:p>
      </dgm:t>
    </dgm:pt>
    <dgm:pt modelId="{AC1F0F8B-C1A2-4A5F-96FD-1DDEE4F7475E}" type="sibTrans" cxnId="{6E9A8693-2B6B-48BD-8D58-A341730A5315}">
      <dgm:prSet/>
      <dgm:spPr/>
      <dgm:t>
        <a:bodyPr/>
        <a:lstStyle/>
        <a:p>
          <a:endParaRPr lang="el-GR"/>
        </a:p>
      </dgm:t>
    </dgm:pt>
    <dgm:pt modelId="{F3DB6329-6965-4725-962A-BA3D2D6C7404}">
      <dgm:prSet phldrT="[Κείμενο]" custT="1"/>
      <dgm:spPr/>
      <dgm:t>
        <a:bodyPr/>
        <a:lstStyle/>
        <a:p>
          <a:r>
            <a:rPr lang="el-GR" sz="1800" b="0" i="0" dirty="0"/>
            <a:t>Ασφάλεια – </a:t>
          </a:r>
          <a:r>
            <a:rPr lang="el-GR" sz="1800" b="0" i="0" dirty="0" err="1"/>
            <a:t>ιδιωτικότητα</a:t>
          </a:r>
          <a:endParaRPr lang="el-GR" sz="1800" dirty="0"/>
        </a:p>
      </dgm:t>
    </dgm:pt>
    <dgm:pt modelId="{35E836CB-5E5C-4AD9-89AB-FB2AD8B40925}" type="parTrans" cxnId="{CF87A38E-C9E6-41E7-81DC-E8477CDB0C02}">
      <dgm:prSet/>
      <dgm:spPr/>
      <dgm:t>
        <a:bodyPr/>
        <a:lstStyle/>
        <a:p>
          <a:endParaRPr lang="el-GR"/>
        </a:p>
      </dgm:t>
    </dgm:pt>
    <dgm:pt modelId="{5448CF89-F9D5-4970-BBC1-F86ACBD195F5}" type="sibTrans" cxnId="{CF87A38E-C9E6-41E7-81DC-E8477CDB0C02}">
      <dgm:prSet/>
      <dgm:spPr/>
      <dgm:t>
        <a:bodyPr/>
        <a:lstStyle/>
        <a:p>
          <a:endParaRPr lang="el-GR"/>
        </a:p>
      </dgm:t>
    </dgm:pt>
    <dgm:pt modelId="{13DCAAE8-F41E-4647-A68D-F7317CEB2ACB}">
      <dgm:prSet phldrT="[Κείμενο]" custT="1"/>
      <dgm:spPr/>
      <dgm:t>
        <a:bodyPr/>
        <a:lstStyle/>
        <a:p>
          <a:r>
            <a:rPr lang="el-GR" sz="1800" b="0" i="0" dirty="0"/>
            <a:t>Χαμηλή διαθεσιμότητα εξειδικευμένου προσωπικού</a:t>
          </a:r>
          <a:endParaRPr lang="el-GR" sz="1800" dirty="0"/>
        </a:p>
      </dgm:t>
    </dgm:pt>
    <dgm:pt modelId="{3C49DB9E-77F7-4310-8A41-F6EF2751845B}" type="parTrans" cxnId="{A8BDFC90-CD0B-4706-90EA-5A0F3B9409B4}">
      <dgm:prSet/>
      <dgm:spPr/>
      <dgm:t>
        <a:bodyPr/>
        <a:lstStyle/>
        <a:p>
          <a:endParaRPr lang="el-GR"/>
        </a:p>
      </dgm:t>
    </dgm:pt>
    <dgm:pt modelId="{617CD7A7-5A76-4A0F-844D-CCD403D2B253}" type="sibTrans" cxnId="{A8BDFC90-CD0B-4706-90EA-5A0F3B9409B4}">
      <dgm:prSet/>
      <dgm:spPr/>
      <dgm:t>
        <a:bodyPr/>
        <a:lstStyle/>
        <a:p>
          <a:endParaRPr lang="el-GR"/>
        </a:p>
      </dgm:t>
    </dgm:pt>
    <dgm:pt modelId="{4375D789-AAB0-4B4F-882B-57C10F23AACD}">
      <dgm:prSet phldrT="[Κείμενο]" custT="1"/>
      <dgm:spPr/>
      <dgm:t>
        <a:bodyPr/>
        <a:lstStyle/>
        <a:p>
          <a:r>
            <a:rPr lang="el-GR" sz="1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Γρήγορη και οικονομική επεξεργασία δεδομένων</a:t>
          </a:r>
          <a:endParaRPr lang="el-GR" sz="1800" kern="1200" dirty="0"/>
        </a:p>
      </dgm:t>
    </dgm:pt>
    <dgm:pt modelId="{9EA0A6A6-59FD-4FBA-ADC4-46C09AA310BD}" type="sibTrans" cxnId="{755A66D2-6953-4486-9D8C-929874E635ED}">
      <dgm:prSet/>
      <dgm:spPr/>
      <dgm:t>
        <a:bodyPr/>
        <a:lstStyle/>
        <a:p>
          <a:endParaRPr lang="el-GR"/>
        </a:p>
      </dgm:t>
    </dgm:pt>
    <dgm:pt modelId="{DF760CDD-B1AC-4C1F-9F91-F5547300026A}" type="parTrans" cxnId="{755A66D2-6953-4486-9D8C-929874E635ED}">
      <dgm:prSet/>
      <dgm:spPr/>
      <dgm:t>
        <a:bodyPr/>
        <a:lstStyle/>
        <a:p>
          <a:endParaRPr lang="el-GR"/>
        </a:p>
      </dgm:t>
    </dgm:pt>
    <dgm:pt modelId="{960BCC3B-E2EE-4035-AA8B-9AEF737295E1}" type="pres">
      <dgm:prSet presAssocID="{B67B2781-D5DF-44F0-AB13-78FD43D89DC1}" presName="compositeShape" presStyleCnt="0">
        <dgm:presLayoutVars>
          <dgm:chMax val="2"/>
          <dgm:dir/>
          <dgm:resizeHandles val="exact"/>
        </dgm:presLayoutVars>
      </dgm:prSet>
      <dgm:spPr/>
    </dgm:pt>
    <dgm:pt modelId="{9C579C54-B8A7-41CB-AC0C-066F5D72B794}" type="pres">
      <dgm:prSet presAssocID="{C977F768-43E5-4AA0-8B60-1363EDE42D96}" presName="upArrow" presStyleLbl="node1" presStyleIdx="0" presStyleCnt="2"/>
      <dgm:spPr/>
    </dgm:pt>
    <dgm:pt modelId="{2C64EDE6-A0AF-43E4-A5B0-DA3610F77890}" type="pres">
      <dgm:prSet presAssocID="{C977F768-43E5-4AA0-8B60-1363EDE42D96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E4135B8E-C3E0-4DD4-8E06-428818C29F13}" type="pres">
      <dgm:prSet presAssocID="{240DFFAA-C9CD-49A8-850A-3F84079C91CA}" presName="downArrow" presStyleLbl="node1" presStyleIdx="1" presStyleCnt="2"/>
      <dgm:spPr/>
    </dgm:pt>
    <dgm:pt modelId="{26DA16A8-0BDA-48C3-8CC3-18E774996ADA}" type="pres">
      <dgm:prSet presAssocID="{240DFFAA-C9CD-49A8-850A-3F84079C91CA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8B949505-0EB6-4D77-8866-5D005DD46931}" srcId="{C977F768-43E5-4AA0-8B60-1363EDE42D96}" destId="{95C91647-5B9F-4368-A0D0-A754E03CC1CE}" srcOrd="2" destOrd="0" parTransId="{6DBAC584-83A2-4E97-A62D-EE98C1E96121}" sibTransId="{B6DE3410-F16F-4739-8AF4-CDCB9A8EFEF6}"/>
    <dgm:cxn modelId="{7850982E-0B3B-4653-AE66-931497F2BFA7}" type="presOf" srcId="{C977F768-43E5-4AA0-8B60-1363EDE42D96}" destId="{2C64EDE6-A0AF-43E4-A5B0-DA3610F77890}" srcOrd="0" destOrd="0" presId="urn:microsoft.com/office/officeart/2005/8/layout/arrow4"/>
    <dgm:cxn modelId="{7BE95584-C974-47EB-A66D-D064EC8486B8}" type="presOf" srcId="{13DCAAE8-F41E-4647-A68D-F7317CEB2ACB}" destId="{26DA16A8-0BDA-48C3-8CC3-18E774996ADA}" srcOrd="0" destOrd="2" presId="urn:microsoft.com/office/officeart/2005/8/layout/arrow4"/>
    <dgm:cxn modelId="{CF87A38E-C9E6-41E7-81DC-E8477CDB0C02}" srcId="{240DFFAA-C9CD-49A8-850A-3F84079C91CA}" destId="{F3DB6329-6965-4725-962A-BA3D2D6C7404}" srcOrd="0" destOrd="0" parTransId="{35E836CB-5E5C-4AD9-89AB-FB2AD8B40925}" sibTransId="{5448CF89-F9D5-4970-BBC1-F86ACBD195F5}"/>
    <dgm:cxn modelId="{A8BDFC90-CD0B-4706-90EA-5A0F3B9409B4}" srcId="{240DFFAA-C9CD-49A8-850A-3F84079C91CA}" destId="{13DCAAE8-F41E-4647-A68D-F7317CEB2ACB}" srcOrd="1" destOrd="0" parTransId="{3C49DB9E-77F7-4310-8A41-F6EF2751845B}" sibTransId="{617CD7A7-5A76-4A0F-844D-CCD403D2B253}"/>
    <dgm:cxn modelId="{6E9A8693-2B6B-48BD-8D58-A341730A5315}" srcId="{B67B2781-D5DF-44F0-AB13-78FD43D89DC1}" destId="{240DFFAA-C9CD-49A8-850A-3F84079C91CA}" srcOrd="1" destOrd="0" parTransId="{F6265CCF-BCA6-4E52-B80A-2013212ACE97}" sibTransId="{AC1F0F8B-C1A2-4A5F-96FD-1DDEE4F7475E}"/>
    <dgm:cxn modelId="{F44BA59E-1858-43F8-B9CE-4FA69FFBC230}" srcId="{C977F768-43E5-4AA0-8B60-1363EDE42D96}" destId="{EC64628D-CD78-46E2-8E9C-FA230FC31A96}" srcOrd="1" destOrd="0" parTransId="{72356883-729F-4829-86CF-D16369955436}" sibTransId="{C8D9A26C-183C-4AD3-896F-738DA89DE7E1}"/>
    <dgm:cxn modelId="{CEF5ACA3-43AE-4459-9B9F-3A66E9202F3B}" srcId="{B67B2781-D5DF-44F0-AB13-78FD43D89DC1}" destId="{C977F768-43E5-4AA0-8B60-1363EDE42D96}" srcOrd="0" destOrd="0" parTransId="{ED7B6A07-F887-4C17-A367-E6050BA5629B}" sibTransId="{8FF6D778-4984-4BEE-A9CD-D7D38C39E583}"/>
    <dgm:cxn modelId="{CF8F7FAE-3599-48EA-BD1D-5F001E310178}" type="presOf" srcId="{F3DB6329-6965-4725-962A-BA3D2D6C7404}" destId="{26DA16A8-0BDA-48C3-8CC3-18E774996ADA}" srcOrd="0" destOrd="1" presId="urn:microsoft.com/office/officeart/2005/8/layout/arrow4"/>
    <dgm:cxn modelId="{ED3DABBA-9543-473E-BF0A-4953BF7F3E74}" type="presOf" srcId="{4375D789-AAB0-4B4F-882B-57C10F23AACD}" destId="{2C64EDE6-A0AF-43E4-A5B0-DA3610F77890}" srcOrd="0" destOrd="1" presId="urn:microsoft.com/office/officeart/2005/8/layout/arrow4"/>
    <dgm:cxn modelId="{639198CB-7945-42FF-A574-995FBF388CD0}" type="presOf" srcId="{240DFFAA-C9CD-49A8-850A-3F84079C91CA}" destId="{26DA16A8-0BDA-48C3-8CC3-18E774996ADA}" srcOrd="0" destOrd="0" presId="urn:microsoft.com/office/officeart/2005/8/layout/arrow4"/>
    <dgm:cxn modelId="{46A678CD-720E-40BC-AC45-2C7050987792}" type="presOf" srcId="{EC64628D-CD78-46E2-8E9C-FA230FC31A96}" destId="{2C64EDE6-A0AF-43E4-A5B0-DA3610F77890}" srcOrd="0" destOrd="2" presId="urn:microsoft.com/office/officeart/2005/8/layout/arrow4"/>
    <dgm:cxn modelId="{3C9DBECF-1969-41B1-A9D8-D8A5F0E7F152}" type="presOf" srcId="{B67B2781-D5DF-44F0-AB13-78FD43D89DC1}" destId="{960BCC3B-E2EE-4035-AA8B-9AEF737295E1}" srcOrd="0" destOrd="0" presId="urn:microsoft.com/office/officeart/2005/8/layout/arrow4"/>
    <dgm:cxn modelId="{755A66D2-6953-4486-9D8C-929874E635ED}" srcId="{C977F768-43E5-4AA0-8B60-1363EDE42D96}" destId="{4375D789-AAB0-4B4F-882B-57C10F23AACD}" srcOrd="0" destOrd="0" parTransId="{DF760CDD-B1AC-4C1F-9F91-F5547300026A}" sibTransId="{9EA0A6A6-59FD-4FBA-ADC4-46C09AA310BD}"/>
    <dgm:cxn modelId="{9F514AD9-A4A9-44D1-9DA3-F2E75ABCE9DD}" type="presOf" srcId="{95C91647-5B9F-4368-A0D0-A754E03CC1CE}" destId="{2C64EDE6-A0AF-43E4-A5B0-DA3610F77890}" srcOrd="0" destOrd="3" presId="urn:microsoft.com/office/officeart/2005/8/layout/arrow4"/>
    <dgm:cxn modelId="{A1CE2615-1BCA-4206-A6FF-94D888BBB230}" type="presParOf" srcId="{960BCC3B-E2EE-4035-AA8B-9AEF737295E1}" destId="{9C579C54-B8A7-41CB-AC0C-066F5D72B794}" srcOrd="0" destOrd="0" presId="urn:microsoft.com/office/officeart/2005/8/layout/arrow4"/>
    <dgm:cxn modelId="{78D15179-5F3E-4620-9F8B-40482EC7CA64}" type="presParOf" srcId="{960BCC3B-E2EE-4035-AA8B-9AEF737295E1}" destId="{2C64EDE6-A0AF-43E4-A5B0-DA3610F77890}" srcOrd="1" destOrd="0" presId="urn:microsoft.com/office/officeart/2005/8/layout/arrow4"/>
    <dgm:cxn modelId="{4061235E-4BCF-4985-833D-6559E20BA2B2}" type="presParOf" srcId="{960BCC3B-E2EE-4035-AA8B-9AEF737295E1}" destId="{E4135B8E-C3E0-4DD4-8E06-428818C29F13}" srcOrd="2" destOrd="0" presId="urn:microsoft.com/office/officeart/2005/8/layout/arrow4"/>
    <dgm:cxn modelId="{58AB1F2B-6336-42B3-9931-ED737F32C423}" type="presParOf" srcId="{960BCC3B-E2EE-4035-AA8B-9AEF737295E1}" destId="{26DA16A8-0BDA-48C3-8CC3-18E774996ADA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CDBF9-017A-469B-995B-316AFA92EA27}">
      <dsp:nvSpPr>
        <dsp:cNvPr id="0" name=""/>
        <dsp:cNvSpPr/>
      </dsp:nvSpPr>
      <dsp:spPr>
        <a:xfrm>
          <a:off x="844" y="1054555"/>
          <a:ext cx="1799916" cy="21430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Το κόστος της υπολογιστικής επεξεργασίας και αποθήκευσης έφτασε σε κομβικό σημείο ανάμεσα στο 2008 και το 2010</a:t>
          </a:r>
        </a:p>
      </dsp:txBody>
      <dsp:txXfrm>
        <a:off x="53562" y="1107273"/>
        <a:ext cx="1694480" cy="2037589"/>
      </dsp:txXfrm>
    </dsp:sp>
    <dsp:sp modelId="{43F9CC3A-429B-4C2D-B2D1-30FDD4B22F47}">
      <dsp:nvSpPr>
        <dsp:cNvPr id="0" name=""/>
        <dsp:cNvSpPr/>
      </dsp:nvSpPr>
      <dsp:spPr>
        <a:xfrm>
          <a:off x="1980752" y="1902878"/>
          <a:ext cx="381582" cy="4463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400" kern="1200"/>
        </a:p>
      </dsp:txBody>
      <dsp:txXfrm>
        <a:off x="1980752" y="1992154"/>
        <a:ext cx="267107" cy="267827"/>
      </dsp:txXfrm>
    </dsp:sp>
    <dsp:sp modelId="{7BE2394A-F709-4A0B-811E-069133B2C146}">
      <dsp:nvSpPr>
        <dsp:cNvPr id="0" name=""/>
        <dsp:cNvSpPr/>
      </dsp:nvSpPr>
      <dsp:spPr>
        <a:xfrm>
          <a:off x="2520727" y="1054555"/>
          <a:ext cx="1799916" cy="21430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Περισσότερες επιχειρήσεις έχουν πλέον τη δυνατότητα να διαχειρίζονται </a:t>
          </a:r>
          <a:r>
            <a:rPr lang="en-US" sz="1700" kern="1200" dirty="0"/>
            <a:t>Big Data</a:t>
          </a:r>
          <a:endParaRPr lang="el-GR" sz="1700" kern="1200" dirty="0"/>
        </a:p>
      </dsp:txBody>
      <dsp:txXfrm>
        <a:off x="2573445" y="1107273"/>
        <a:ext cx="1694480" cy="203758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165E8-CDF6-8B40-9E7F-941B17DF7820}">
      <dsp:nvSpPr>
        <dsp:cNvPr id="0" name=""/>
        <dsp:cNvSpPr/>
      </dsp:nvSpPr>
      <dsp:spPr>
        <a:xfrm>
          <a:off x="5361903" y="1577074"/>
          <a:ext cx="195193" cy="24464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6430"/>
              </a:lnTo>
              <a:lnTo>
                <a:pt x="195193" y="24464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899812-80ED-CD4B-B8EF-5E77C94807B6}">
      <dsp:nvSpPr>
        <dsp:cNvPr id="0" name=""/>
        <dsp:cNvSpPr/>
      </dsp:nvSpPr>
      <dsp:spPr>
        <a:xfrm>
          <a:off x="5361903" y="1577074"/>
          <a:ext cx="195193" cy="15225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2512"/>
              </a:lnTo>
              <a:lnTo>
                <a:pt x="195193" y="15225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C27A2C-668F-0845-86C0-73BAED69D89A}">
      <dsp:nvSpPr>
        <dsp:cNvPr id="0" name=""/>
        <dsp:cNvSpPr/>
      </dsp:nvSpPr>
      <dsp:spPr>
        <a:xfrm>
          <a:off x="5361903" y="1577074"/>
          <a:ext cx="195193" cy="598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594"/>
              </a:lnTo>
              <a:lnTo>
                <a:pt x="195193" y="59859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918FC-ED84-441A-902E-2A548AE46E7D}">
      <dsp:nvSpPr>
        <dsp:cNvPr id="0" name=""/>
        <dsp:cNvSpPr/>
      </dsp:nvSpPr>
      <dsp:spPr>
        <a:xfrm>
          <a:off x="5095138" y="653156"/>
          <a:ext cx="787282" cy="273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635"/>
              </a:lnTo>
              <a:lnTo>
                <a:pt x="787282" y="136635"/>
              </a:lnTo>
              <a:lnTo>
                <a:pt x="787282" y="273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06DC7-42AC-427A-9AD2-7BA8409DD164}">
      <dsp:nvSpPr>
        <dsp:cNvPr id="0" name=""/>
        <dsp:cNvSpPr/>
      </dsp:nvSpPr>
      <dsp:spPr>
        <a:xfrm>
          <a:off x="4307856" y="653156"/>
          <a:ext cx="787282" cy="273271"/>
        </a:xfrm>
        <a:custGeom>
          <a:avLst/>
          <a:gdLst/>
          <a:ahLst/>
          <a:cxnLst/>
          <a:rect l="0" t="0" r="0" b="0"/>
          <a:pathLst>
            <a:path>
              <a:moveTo>
                <a:pt x="787282" y="0"/>
              </a:moveTo>
              <a:lnTo>
                <a:pt x="787282" y="136635"/>
              </a:lnTo>
              <a:lnTo>
                <a:pt x="0" y="136635"/>
              </a:lnTo>
              <a:lnTo>
                <a:pt x="0" y="273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ECB02-0310-4C43-B7F2-815CCB4341C3}">
      <dsp:nvSpPr>
        <dsp:cNvPr id="0" name=""/>
        <dsp:cNvSpPr/>
      </dsp:nvSpPr>
      <dsp:spPr>
        <a:xfrm>
          <a:off x="4444492" y="2510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kern="1200" dirty="0"/>
            <a:t>Διαθέσιμα </a:t>
          </a:r>
          <a:r>
            <a:rPr lang="en-US" sz="1300" kern="1200" dirty="0"/>
            <a:t>APIs</a:t>
          </a:r>
          <a:endParaRPr lang="el-GR" sz="1300" kern="1200" dirty="0"/>
        </a:p>
      </dsp:txBody>
      <dsp:txXfrm>
        <a:off x="4444492" y="2510"/>
        <a:ext cx="1301292" cy="650646"/>
      </dsp:txXfrm>
    </dsp:sp>
    <dsp:sp modelId="{3C93C9CD-C57F-4FDC-A8B0-01DF461EA04E}">
      <dsp:nvSpPr>
        <dsp:cNvPr id="0" name=""/>
        <dsp:cNvSpPr/>
      </dsp:nvSpPr>
      <dsp:spPr>
        <a:xfrm>
          <a:off x="3657210" y="926428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kern="1200" dirty="0"/>
            <a:t>Χαμηλού επιπέδου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RDD</a:t>
          </a:r>
        </a:p>
      </dsp:txBody>
      <dsp:txXfrm>
        <a:off x="3657210" y="926428"/>
        <a:ext cx="1301292" cy="650646"/>
      </dsp:txXfrm>
    </dsp:sp>
    <dsp:sp modelId="{E5A8F928-5979-45B9-8516-E7AD3549656C}">
      <dsp:nvSpPr>
        <dsp:cNvPr id="0" name=""/>
        <dsp:cNvSpPr/>
      </dsp:nvSpPr>
      <dsp:spPr>
        <a:xfrm>
          <a:off x="5231774" y="926428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kern="1200" dirty="0"/>
            <a:t>Υψηλού επιπέδου</a:t>
          </a:r>
        </a:p>
      </dsp:txBody>
      <dsp:txXfrm>
        <a:off x="5231774" y="926428"/>
        <a:ext cx="1301292" cy="650646"/>
      </dsp:txXfrm>
    </dsp:sp>
    <dsp:sp modelId="{1471A5D2-BADD-8144-B4B4-4D8F840EAF2B}">
      <dsp:nvSpPr>
        <dsp:cNvPr id="0" name=""/>
        <dsp:cNvSpPr/>
      </dsp:nvSpPr>
      <dsp:spPr>
        <a:xfrm>
          <a:off x="5557097" y="1850345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Dataframe</a:t>
          </a:r>
          <a:endParaRPr lang="el-GR" sz="1300" kern="1200" dirty="0"/>
        </a:p>
      </dsp:txBody>
      <dsp:txXfrm>
        <a:off x="5557097" y="1850345"/>
        <a:ext cx="1301292" cy="650646"/>
      </dsp:txXfrm>
    </dsp:sp>
    <dsp:sp modelId="{64FD5C31-697C-6D46-BDAB-90EE5B17CD94}">
      <dsp:nvSpPr>
        <dsp:cNvPr id="0" name=""/>
        <dsp:cNvSpPr/>
      </dsp:nvSpPr>
      <dsp:spPr>
        <a:xfrm>
          <a:off x="5557097" y="2774263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SQL</a:t>
          </a:r>
        </a:p>
      </dsp:txBody>
      <dsp:txXfrm>
        <a:off x="5557097" y="2774263"/>
        <a:ext cx="1301292" cy="650646"/>
      </dsp:txXfrm>
    </dsp:sp>
    <dsp:sp modelId="{9B981F7E-CB50-7D44-AF2E-2978F7EE81BE}">
      <dsp:nvSpPr>
        <dsp:cNvPr id="0" name=""/>
        <dsp:cNvSpPr/>
      </dsp:nvSpPr>
      <dsp:spPr>
        <a:xfrm>
          <a:off x="5557097" y="3698181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Dataset (</a:t>
          </a:r>
          <a:r>
            <a:rPr lang="el-GR" sz="1300" kern="1200" dirty="0"/>
            <a:t>μόνο για </a:t>
          </a:r>
          <a:r>
            <a:rPr lang="en-US" sz="1300" kern="1200" dirty="0"/>
            <a:t>Scala</a:t>
          </a:r>
          <a:r>
            <a:rPr lang="el-GR" sz="1300" kern="1200" dirty="0"/>
            <a:t> και </a:t>
          </a:r>
          <a:r>
            <a:rPr lang="en-US" sz="1300" kern="1200" dirty="0"/>
            <a:t>Java)	</a:t>
          </a:r>
          <a:endParaRPr lang="el-GR" sz="1300" kern="1200" dirty="0"/>
        </a:p>
      </dsp:txBody>
      <dsp:txXfrm>
        <a:off x="5557097" y="3698181"/>
        <a:ext cx="1301292" cy="650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Volume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67004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Velocity</a:t>
          </a:r>
          <a:endParaRPr lang="el-GR" sz="3300" kern="1200" dirty="0"/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4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Velocity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4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Velocity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Variety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3060764"/>
        <a:ext cx="3532010" cy="879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674C0-431B-446A-878D-3847D42FF784}">
      <dsp:nvSpPr>
        <dsp:cNvPr id="0" name=""/>
        <dsp:cNvSpPr/>
      </dsp:nvSpPr>
      <dsp:spPr>
        <a:xfrm>
          <a:off x="0" y="449448"/>
          <a:ext cx="5115491" cy="1991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 sz="2300" kern="1200"/>
        </a:p>
      </dsp:txBody>
      <dsp:txXfrm>
        <a:off x="97209" y="546657"/>
        <a:ext cx="4921073" cy="1796922"/>
      </dsp:txXfrm>
    </dsp:sp>
    <dsp:sp modelId="{586BFB4A-FF53-41C1-A2EB-1A75C18EF42B}">
      <dsp:nvSpPr>
        <dsp:cNvPr id="0" name=""/>
        <dsp:cNvSpPr/>
      </dsp:nvSpPr>
      <dsp:spPr>
        <a:xfrm>
          <a:off x="0" y="2507029"/>
          <a:ext cx="5115491" cy="19913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 sz="2300" kern="1200"/>
        </a:p>
      </dsp:txBody>
      <dsp:txXfrm>
        <a:off x="97209" y="2604238"/>
        <a:ext cx="4921073" cy="17969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A2220-733D-464F-B6A0-825BFC0638E2}">
      <dsp:nvSpPr>
        <dsp:cNvPr id="0" name=""/>
        <dsp:cNvSpPr/>
      </dsp:nvSpPr>
      <dsp:spPr>
        <a:xfrm>
          <a:off x="0" y="37687"/>
          <a:ext cx="6269038" cy="1784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λειτουργούν εφόσον τα δεδομένα «χωράνε» στην κύρια μνήμη του υπολογιστή (απλά προγράμματα σε </a:t>
          </a:r>
          <a:r>
            <a:rPr lang="en-US" sz="2500" kern="1200" dirty="0"/>
            <a:t>Python, R, Java, C, C++, Rust, …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124787"/>
        <a:ext cx="6094838" cy="1610050"/>
      </dsp:txXfrm>
    </dsp:sp>
    <dsp:sp modelId="{089CBEE7-00AC-4444-BDDE-34E9DAD2BAB7}">
      <dsp:nvSpPr>
        <dsp:cNvPr id="0" name=""/>
        <dsp:cNvSpPr/>
      </dsp:nvSpPr>
      <dsp:spPr>
        <a:xfrm>
          <a:off x="0" y="1893937"/>
          <a:ext cx="6269038" cy="178425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επιτρέπουν </a:t>
          </a:r>
          <a:r>
            <a:rPr lang="en-US" sz="2500" kern="1200" dirty="0"/>
            <a:t>“out of core” </a:t>
          </a:r>
          <a:r>
            <a:rPr lang="el-GR" sz="2500" kern="1200" dirty="0"/>
            <a:t>επεξεργασία (βάσεις δεδομένων: </a:t>
          </a:r>
          <a:r>
            <a:rPr lang="en-US" sz="2500" kern="1200" dirty="0"/>
            <a:t>Oracle, DB2, </a:t>
          </a:r>
          <a:r>
            <a:rPr lang="en-US" sz="2500" kern="1200" dirty="0" err="1"/>
            <a:t>Postgress</a:t>
          </a:r>
          <a:r>
            <a:rPr lang="en-US" sz="2500" kern="1200" dirty="0"/>
            <a:t>, </a:t>
          </a:r>
          <a:r>
            <a:rPr lang="en-US" sz="2500" kern="1200" dirty="0" err="1"/>
            <a:t>MySql</a:t>
          </a:r>
          <a:r>
            <a:rPr lang="en-US" sz="2500" kern="1200" dirty="0"/>
            <a:t>, …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1981037"/>
        <a:ext cx="6094838" cy="1610050"/>
      </dsp:txXfrm>
    </dsp:sp>
    <dsp:sp modelId="{D0F0F8CA-C8A8-4D88-B500-7EF74B908A6D}">
      <dsp:nvSpPr>
        <dsp:cNvPr id="0" name=""/>
        <dsp:cNvSpPr/>
      </dsp:nvSpPr>
      <dsp:spPr>
        <a:xfrm>
          <a:off x="0" y="3750187"/>
          <a:ext cx="6269038" cy="178425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μπορούν να κάνουν χρήση μεγάλου αριθμού χαμηλού κόστους υπολογιστών (</a:t>
          </a:r>
          <a:r>
            <a:rPr lang="en-US" sz="2500" kern="1200" dirty="0"/>
            <a:t>scale out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3837287"/>
        <a:ext cx="6094838" cy="16100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9EEA7-DCD3-4A3C-AF37-B785E1CFAD74}">
      <dsp:nvSpPr>
        <dsp:cNvPr id="0" name=""/>
        <dsp:cNvSpPr/>
      </dsp:nvSpPr>
      <dsp:spPr>
        <a:xfrm>
          <a:off x="0" y="22090"/>
          <a:ext cx="6559049" cy="19180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Στο παρελθόν</a:t>
          </a:r>
          <a:r>
            <a:rPr lang="el-GR" sz="2000" kern="1200" dirty="0"/>
            <a:t>: Αν η διάσταση του προβλήματος είναι </a:t>
          </a:r>
          <a:r>
            <a:rPr lang="en-US" sz="2000" b="1" i="1" kern="1200" dirty="0"/>
            <a:t>n</a:t>
          </a:r>
          <a:r>
            <a:rPr lang="en-US" sz="2000" kern="1200" dirty="0"/>
            <a:t> </a:t>
          </a:r>
          <a:r>
            <a:rPr lang="el-GR" sz="2000" kern="1200" dirty="0"/>
            <a:t>τότε ζητείται αλγόριθμος που να επιλύει το πρόβλημα σε </a:t>
          </a:r>
          <a:r>
            <a:rPr lang="el-GR" sz="2000" kern="1200" dirty="0" err="1"/>
            <a:t>πολυωνυμικό</a:t>
          </a:r>
          <a:r>
            <a:rPr lang="el-GR" sz="2000" kern="1200" dirty="0"/>
            <a:t> χρόνο (δλδ εκτελώντας το πολύ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l-GR" sz="20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𝑛</m:t>
                  </m:r>
                </m:e>
                <m:sup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𝑘</m:t>
                  </m:r>
                </m:sup>
              </m:sSup>
            </m:oMath>
          </a14:m>
          <a:r>
            <a:rPr lang="en-US" sz="2000" kern="1200" dirty="0"/>
            <a:t> </a:t>
          </a:r>
          <a:r>
            <a:rPr lang="el-GR" sz="2000" kern="1200" dirty="0"/>
            <a:t>λειτουργίες με </a:t>
          </a:r>
          <a:r>
            <a:rPr lang="en-US" sz="2000" b="1" i="1" kern="1200" dirty="0"/>
            <a:t>k</a:t>
          </a:r>
          <a:r>
            <a:rPr lang="en-US" sz="2000" kern="1200" dirty="0"/>
            <a:t> </a:t>
          </a:r>
          <a:r>
            <a:rPr lang="el-GR" sz="2000" kern="1200" dirty="0"/>
            <a:t>μια αριθμητική σταθερά)</a:t>
          </a:r>
          <a:endParaRPr lang="en-US" sz="2000" kern="1200" dirty="0"/>
        </a:p>
      </dsp:txBody>
      <dsp:txXfrm>
        <a:off x="93632" y="115722"/>
        <a:ext cx="6371785" cy="1730804"/>
      </dsp:txXfrm>
    </dsp:sp>
    <dsp:sp modelId="{25FB5898-E435-4BBC-BD76-77A923DC0693}">
      <dsp:nvSpPr>
        <dsp:cNvPr id="0" name=""/>
        <dsp:cNvSpPr/>
      </dsp:nvSpPr>
      <dsp:spPr>
        <a:xfrm>
          <a:off x="0" y="1997759"/>
          <a:ext cx="6559049" cy="1918068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Σήμερα</a:t>
          </a:r>
          <a:r>
            <a:rPr lang="el-GR" sz="2000" kern="1200" dirty="0"/>
            <a:t>: Αν η διάσταση του προβλήματος είναι </a:t>
          </a:r>
          <a:r>
            <a:rPr lang="en-US" sz="2000" b="1" i="1" kern="1200" dirty="0"/>
            <a:t>n</a:t>
          </a:r>
          <a:r>
            <a:rPr lang="en-US" sz="2000" kern="1200" dirty="0"/>
            <a:t> </a:t>
          </a:r>
          <a:r>
            <a:rPr lang="el-GR" sz="2000" kern="1200" dirty="0"/>
            <a:t>τότε ζητείται αλγόριθμος που να επιλύει το πρόβλημα σε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l-GR" sz="200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p>
                    <m:sSupPr>
                      <m:ctrlPr>
                        <a:rPr lang="el-GR" sz="200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p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sup>
                  </m:sSup>
                </m:num>
                <m:den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𝑐</m:t>
                  </m:r>
                </m:den>
              </m:f>
            </m:oMath>
          </a14:m>
          <a:r>
            <a:rPr lang="en-US" sz="2000" kern="1200" dirty="0"/>
            <a:t> </a:t>
          </a:r>
          <a:r>
            <a:rPr lang="el-GR" sz="2000" kern="1200" dirty="0"/>
            <a:t>χρόνο όπου </a:t>
          </a:r>
          <a:r>
            <a:rPr lang="en-US" sz="2000" b="1" i="1" kern="1200" dirty="0"/>
            <a:t>c</a:t>
          </a:r>
          <a:r>
            <a:rPr lang="en-US" sz="2000" kern="1200" dirty="0"/>
            <a:t> </a:t>
          </a:r>
          <a:r>
            <a:rPr lang="el-GR" sz="2000" kern="1200" dirty="0"/>
            <a:t>είναι ένα μεγάλο πλήθος υπολογιστών που μπορούν να διατεθούν (δλδ ζητούνται </a:t>
          </a:r>
          <a:r>
            <a:rPr lang="el-GR" sz="2000" kern="1200" dirty="0" err="1"/>
            <a:t>πολυωνυμικοί</a:t>
          </a:r>
          <a:r>
            <a:rPr lang="el-GR" sz="2000" kern="1200" dirty="0"/>
            <a:t> αλγόριθμοι που να μπορούν να </a:t>
          </a:r>
          <a:r>
            <a:rPr lang="el-GR" sz="2000" kern="1200" dirty="0" err="1"/>
            <a:t>παραλληλοποιηθούν</a:t>
          </a:r>
          <a:r>
            <a:rPr lang="el-GR" sz="2000" kern="1200" dirty="0"/>
            <a:t>)</a:t>
          </a:r>
          <a:endParaRPr lang="en-US" sz="2000" kern="1200" dirty="0"/>
        </a:p>
      </dsp:txBody>
      <dsp:txXfrm>
        <a:off x="93632" y="2091391"/>
        <a:ext cx="6371785" cy="1730804"/>
      </dsp:txXfrm>
    </dsp:sp>
    <dsp:sp modelId="{813C0D87-3C30-4026-ACAE-7445C6C57F12}">
      <dsp:nvSpPr>
        <dsp:cNvPr id="0" name=""/>
        <dsp:cNvSpPr/>
      </dsp:nvSpPr>
      <dsp:spPr>
        <a:xfrm>
          <a:off x="0" y="3973428"/>
          <a:ext cx="6559049" cy="1918068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Στο μέλλον αλλά και σήμερα</a:t>
          </a:r>
          <a:r>
            <a:rPr lang="el-GR" sz="2000" kern="1200" dirty="0"/>
            <a:t>: </a:t>
          </a:r>
          <a:r>
            <a:rPr lang="en-US" sz="2000" kern="1200" dirty="0"/>
            <a:t>streaming </a:t>
          </a:r>
          <a:r>
            <a:rPr lang="el-GR" sz="2000" kern="1200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sz="2000" kern="1200" dirty="0" err="1"/>
            <a:t>nlogn</a:t>
          </a:r>
          <a:r>
            <a:rPr lang="el-GR" sz="2000" kern="1200" dirty="0"/>
            <a:t>)</a:t>
          </a:r>
          <a:endParaRPr lang="en-US" sz="2000" kern="1200" dirty="0"/>
        </a:p>
      </dsp:txBody>
      <dsp:txXfrm>
        <a:off x="93632" y="4067060"/>
        <a:ext cx="6371785" cy="17308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79C54-B8A7-41CB-AC0C-066F5D72B794}">
      <dsp:nvSpPr>
        <dsp:cNvPr id="0" name=""/>
        <dsp:cNvSpPr/>
      </dsp:nvSpPr>
      <dsp:spPr>
        <a:xfrm>
          <a:off x="2849" y="0"/>
          <a:ext cx="1709928" cy="2088642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4EDE6-A0AF-43E4-A5B0-DA3610F77890}">
      <dsp:nvSpPr>
        <dsp:cNvPr id="0" name=""/>
        <dsp:cNvSpPr/>
      </dsp:nvSpPr>
      <dsp:spPr>
        <a:xfrm>
          <a:off x="1764075" y="0"/>
          <a:ext cx="2901696" cy="208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ΘΕΤΙΚΑ</a:t>
          </a:r>
          <a:endParaRPr lang="el-GR" sz="24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Γρήγορη και οικονομική επεξεργασία δεδομένων</a:t>
          </a:r>
          <a:endParaRPr lang="el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kern="1200" dirty="0"/>
            <a:t>Χειρισμός τεράστιων ποσοτήτων αδόμητων δεδομένων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kern="1200" dirty="0"/>
            <a:t>Αυξημένη ζήτηση για </a:t>
          </a:r>
          <a:r>
            <a:rPr lang="en-US" sz="1800" kern="1200" dirty="0"/>
            <a:t>data analytics</a:t>
          </a:r>
          <a:endParaRPr lang="el-GR" sz="1800" kern="1200" dirty="0"/>
        </a:p>
      </dsp:txBody>
      <dsp:txXfrm>
        <a:off x="1764075" y="0"/>
        <a:ext cx="2901696" cy="2088642"/>
      </dsp:txXfrm>
    </dsp:sp>
    <dsp:sp modelId="{E4135B8E-C3E0-4DD4-8E06-428818C29F13}">
      <dsp:nvSpPr>
        <dsp:cNvPr id="0" name=""/>
        <dsp:cNvSpPr/>
      </dsp:nvSpPr>
      <dsp:spPr>
        <a:xfrm>
          <a:off x="515828" y="2262695"/>
          <a:ext cx="1709928" cy="2088642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A16A8-0BDA-48C3-8CC3-18E774996ADA}">
      <dsp:nvSpPr>
        <dsp:cNvPr id="0" name=""/>
        <dsp:cNvSpPr/>
      </dsp:nvSpPr>
      <dsp:spPr>
        <a:xfrm>
          <a:off x="2277054" y="2262695"/>
          <a:ext cx="2901696" cy="208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ΑΡΝΗΤΙΚΑ </a:t>
          </a:r>
          <a:endParaRPr lang="el-GR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/>
            <a:t>Ασφάλεια – </a:t>
          </a:r>
          <a:r>
            <a:rPr lang="el-GR" sz="1800" b="0" i="0" kern="1200" dirty="0" err="1"/>
            <a:t>ιδιωτικότητα</a:t>
          </a:r>
          <a:endParaRPr lang="el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/>
            <a:t>Χαμηλή διαθεσιμότητα εξειδικευμένου προσωπικού</a:t>
          </a:r>
          <a:endParaRPr lang="el-GR" sz="1800" kern="1200" dirty="0"/>
        </a:p>
      </dsp:txBody>
      <dsp:txXfrm>
        <a:off x="2277054" y="2262695"/>
        <a:ext cx="2901696" cy="20886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A8234-9BEB-4A03-89C6-0B1E35A43FED}">
      <dsp:nvSpPr>
        <dsp:cNvPr id="0" name=""/>
        <dsp:cNvSpPr/>
      </dsp:nvSpPr>
      <dsp:spPr>
        <a:xfrm>
          <a:off x="0" y="519758"/>
          <a:ext cx="5115491" cy="126820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Το </a:t>
          </a:r>
          <a:r>
            <a:rPr lang="en-US" sz="1800" kern="1200" dirty="0"/>
            <a:t>Apache Spark </a:t>
          </a:r>
          <a:r>
            <a:rPr lang="el-GR" sz="1800" kern="1200" dirty="0"/>
            <a:t>είναι ένα </a:t>
          </a:r>
          <a:r>
            <a:rPr lang="en-US" sz="1800" kern="1200" dirty="0"/>
            <a:t>framework </a:t>
          </a:r>
          <a:r>
            <a:rPr lang="el-GR" sz="1800" kern="1200" dirty="0"/>
            <a:t>γενικού σκοπού που επιτρέπει κατανεμημένη</a:t>
          </a:r>
          <a:r>
            <a:rPr lang="en-US" sz="1800" kern="1200" dirty="0"/>
            <a:t> </a:t>
          </a:r>
          <a:r>
            <a:rPr lang="el-GR" sz="1800" kern="1200" dirty="0"/>
            <a:t>επεξεργασία σε συστάδες υπολογιστών</a:t>
          </a:r>
          <a:endParaRPr lang="en-US" sz="1800" kern="1200" dirty="0"/>
        </a:p>
      </dsp:txBody>
      <dsp:txXfrm>
        <a:off x="61909" y="581667"/>
        <a:ext cx="4991673" cy="1144388"/>
      </dsp:txXfrm>
    </dsp:sp>
    <dsp:sp modelId="{DE9D0AD1-5A98-46C6-8312-0F1FDAB512F7}">
      <dsp:nvSpPr>
        <dsp:cNvPr id="0" name=""/>
        <dsp:cNvSpPr/>
      </dsp:nvSpPr>
      <dsp:spPr>
        <a:xfrm>
          <a:off x="0" y="1839805"/>
          <a:ext cx="5115491" cy="1268206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Μπορεί να θεωρηθεί ως μηχανή επεξεργασίας (</a:t>
          </a:r>
          <a:r>
            <a:rPr lang="en-US" sz="1800" kern="1200" dirty="0"/>
            <a:t>processing engine</a:t>
          </a:r>
          <a:r>
            <a:rPr lang="el-GR" sz="1800" kern="1200" dirty="0"/>
            <a:t>)</a:t>
          </a:r>
          <a:r>
            <a:rPr lang="en-US" sz="1800" kern="1200" dirty="0"/>
            <a:t> </a:t>
          </a:r>
          <a:r>
            <a:rPr lang="el-GR" sz="1800" kern="1200" dirty="0"/>
            <a:t>που δίνει έμφαση σε</a:t>
          </a:r>
          <a:r>
            <a:rPr lang="en-US" sz="1800" kern="1200" dirty="0"/>
            <a:t> </a:t>
          </a:r>
          <a:r>
            <a:rPr lang="el-GR" sz="1800" kern="1200" dirty="0"/>
            <a:t>ταχύτητα</a:t>
          </a:r>
          <a:r>
            <a:rPr lang="en-US" sz="1800" kern="1200" dirty="0"/>
            <a:t> </a:t>
          </a:r>
          <a:r>
            <a:rPr lang="el-GR" sz="1800" kern="1200" dirty="0"/>
            <a:t>και ευκολία χρήσης ενώ παράλληλα παρέχει δυνατότητες προχωρημένης ανάλυσης δεδομένων </a:t>
          </a:r>
          <a:endParaRPr lang="en-US" sz="1800" kern="1200" dirty="0"/>
        </a:p>
      </dsp:txBody>
      <dsp:txXfrm>
        <a:off x="61909" y="1901714"/>
        <a:ext cx="4991673" cy="1144388"/>
      </dsp:txXfrm>
    </dsp:sp>
    <dsp:sp modelId="{106B9A47-956E-4D9B-A6C1-3BE81A1025D3}">
      <dsp:nvSpPr>
        <dsp:cNvPr id="0" name=""/>
        <dsp:cNvSpPr/>
      </dsp:nvSpPr>
      <dsp:spPr>
        <a:xfrm>
          <a:off x="0" y="3159852"/>
          <a:ext cx="5115491" cy="1268206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Εφόσον είναι δυνατόν διατηρεί τα δεδομένα στη κύρια μνήμη (</a:t>
          </a:r>
          <a:r>
            <a:rPr lang="en-US" sz="1800" kern="1200" dirty="0"/>
            <a:t>2x </a:t>
          </a:r>
          <a:r>
            <a:rPr lang="el-GR" sz="1800" kern="1200" dirty="0"/>
            <a:t>έως 100</a:t>
          </a:r>
          <a:r>
            <a:rPr lang="en-US" sz="1800" kern="1200" dirty="0"/>
            <a:t>x</a:t>
          </a:r>
          <a:r>
            <a:rPr lang="el-GR" sz="1800" kern="1200" dirty="0"/>
            <a:t> ταχύτερο από το </a:t>
          </a:r>
          <a:r>
            <a:rPr lang="en-US" sz="1800" kern="1200" dirty="0"/>
            <a:t>Hadoop MapReduce </a:t>
          </a:r>
          <a:r>
            <a:rPr lang="el-GR" sz="1800" kern="1200" dirty="0"/>
            <a:t>για συγκεκριμένες εργασίες)</a:t>
          </a:r>
          <a:endParaRPr lang="en-US" sz="1800" kern="1200" dirty="0"/>
        </a:p>
      </dsp:txBody>
      <dsp:txXfrm>
        <a:off x="61909" y="3221761"/>
        <a:ext cx="4991673" cy="1144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520CC-6D6C-4B55-8660-591C4F8CC4CC}" type="datetimeFigureOut">
              <a:rPr lang="el-GR" smtClean="0"/>
              <a:t>2/2/26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081D7-AACE-45E5-853E-100835B0B6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548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16z.com/beyond-metcalfes-law-for-network-effect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dafruit.com/2024/01/17/comparing-the-1970s-cray-1-supercomputer-against-the-raspberry-pi-single-board-computer-range-raspberrypi-hacksterio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1599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OLTP vs. OLAP: The primary purpose of online analytical processing (OLAP) is to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analyze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 aggregated data, while the primary purpose of online transaction processing (OLTP) is to process database transactions. You use OLAP systems to generate reports, perform complex data analysis, and identify trends.</a:t>
            </a:r>
          </a:p>
          <a:p>
            <a:endParaRPr lang="en-US" dirty="0"/>
          </a:p>
          <a:p>
            <a:r>
              <a:rPr lang="en-US" dirty="0"/>
              <a:t>Data warehouse vs. data mart: The difference between a data warehouse and a data mart can be confusing because the two terms are sometimes used incorrectly as synonyms. A data warehouse is a central repository for all an organization's data. The goal of a data mart, however, is to meet the particular demands of a specific group of users within the organization, such as human resource management (HRM). Generally, an organization's data marts are subsets of the organization's data warehouse. (http://searchsqlserver.techtarget.com/definition/data-mart)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40504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36127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48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7937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Collect Data First, Ask Questions Later 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75519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http://searchdatacenter.techtarget.com/definition/edge-computing</a:t>
            </a:r>
            <a:r>
              <a:rPr lang="el-GR" dirty="0"/>
              <a:t> 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6633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1CB5-CF7B-2720-33FB-45F1623F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F4284-AEA3-1A55-D2B2-EBD902FEEF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F88216-D678-B796-BBC1-87208B3AE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F5820-21A5-5A8B-D44E-3FDF6D5A2D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3477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0CECE-7B69-4A34-684D-20AA1414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7D512-098D-8184-D225-D991BD742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B8A6EE-A761-9A26-43E3-FEFC99A9F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427CC-76DE-99BD-EB3F-F4198D8A0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52361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3EC07-D2EE-E20C-630A-AAE0A0C6F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A23AD6-580B-7ACC-B711-0E7C2C57F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60AF3-E49C-81A1-F1B3-90E7937EC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Το 1</a:t>
            </a:r>
            <a:r>
              <a:rPr lang="en-US" dirty="0"/>
              <a:t>BRC </a:t>
            </a:r>
            <a:r>
              <a:rPr lang="el-GR" dirty="0"/>
              <a:t>δέχονταν υποβολές από </a:t>
            </a:r>
            <a:r>
              <a:rPr lang="en-GB" dirty="0"/>
              <a:t>1/1/2024 to 31/1/2024</a:t>
            </a:r>
            <a:endParaRPr lang="el-GR" dirty="0"/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pod.link</a:t>
            </a:r>
            <a:r>
              <a:rPr lang="en-GB" dirty="0"/>
              <a:t>/1531666706/episode/710a605d605fda251f2e83b8858615b8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5F138-8164-3039-8878-E8D80D6B2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77838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47647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https://hbr.org/2016/07/kodaks-downfall-wasnt-about-technology </a:t>
            </a:r>
          </a:p>
          <a:p>
            <a:r>
              <a:rPr lang="en-US" dirty="0"/>
              <a:t>https://www.forbes.com/sites/chunkamui/2012/01/18/how-kodak-failed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A62B6-B594-4D15-844B-76FFFBF62AFB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6989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22418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2357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Hadoop Distributed File System (HDFS): a distributed file-system that stores data on commodity machines, providing very high aggregate bandwidth across the cluster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Hadoop YARN: a resource-management platform responsible for managing computing resources in clusters and using them for scheduling of users’ applications</a:t>
            </a:r>
          </a:p>
          <a:p>
            <a:r>
              <a:rPr lang="en-US" dirty="0"/>
              <a:t>Hadoop MapReduce, a programming model for large scale data processing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41829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29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869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Ένα κατανεμημένο σύστημα αρχείων διαχειρίζεται την αποθήκευση των δεδομένων σε ένα δίκτυο μηχανημάτων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HDFS </a:t>
            </a:r>
            <a:r>
              <a:rPr lang="en-US" dirty="0">
                <a:sym typeface="Wingdings" panose="05000000000000000000" pitchFamily="2" charset="2"/>
              </a:rPr>
              <a:t> horizontal scaling vs vertical scaling  strategies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write once,</a:t>
            </a:r>
            <a:r>
              <a:rPr lang="en-US" baseline="0" dirty="0">
                <a:sym typeface="Wingdings" panose="05000000000000000000" pitchFamily="2" charset="2"/>
              </a:rPr>
              <a:t> read many</a:t>
            </a:r>
            <a:endParaRPr lang="en-US" dirty="0"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Ο σχεδιασμός του στηρίχθηκε στο </a:t>
            </a:r>
            <a:r>
              <a:rPr lang="en-US" dirty="0"/>
              <a:t>GFS (Google File System)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Heartbeat </a:t>
            </a:r>
            <a:r>
              <a:rPr lang="el-GR" dirty="0"/>
              <a:t>μηχανισμός για έλεγχο </a:t>
            </a:r>
            <a:r>
              <a:rPr lang="en-US" dirty="0"/>
              <a:t>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HighAvailability</a:t>
            </a:r>
            <a:r>
              <a:rPr lang="en-US" dirty="0"/>
              <a:t> (HA): configuration with two </a:t>
            </a:r>
            <a:r>
              <a:rPr lang="en-US" dirty="0" err="1"/>
              <a:t>namenodes</a:t>
            </a:r>
            <a:r>
              <a:rPr lang="en-US" dirty="0"/>
              <a:t>, an active </a:t>
            </a:r>
            <a:r>
              <a:rPr lang="en-US" dirty="0" err="1"/>
              <a:t>NameNode</a:t>
            </a:r>
            <a:r>
              <a:rPr lang="en-US" dirty="0"/>
              <a:t> and a standby </a:t>
            </a:r>
            <a:r>
              <a:rPr lang="en-US" dirty="0" err="1"/>
              <a:t>NameNode</a:t>
            </a:r>
            <a:endParaRPr lang="el-G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9893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Η 1</a:t>
            </a:r>
            <a:r>
              <a:rPr lang="el-GR" baseline="30000" dirty="0"/>
              <a:t>η</a:t>
            </a:r>
            <a:r>
              <a:rPr lang="el-GR" dirty="0"/>
              <a:t> έκδοση του</a:t>
            </a:r>
            <a:r>
              <a:rPr lang="en-US" dirty="0"/>
              <a:t> Hadoop </a:t>
            </a:r>
            <a:r>
              <a:rPr lang="el-GR" dirty="0"/>
              <a:t>είχε προβλήματα κλιμάκωσης για εγκαταστάσεις με περισσότερους από 4</a:t>
            </a:r>
            <a:r>
              <a:rPr lang="en-US" dirty="0"/>
              <a:t>.</a:t>
            </a:r>
            <a:r>
              <a:rPr lang="el-GR" dirty="0"/>
              <a:t>000 κόμβους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31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1647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32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1239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36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61802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0A1E2-1EEA-4342-A128-5F40CC54FD76}" type="slidenum">
              <a:rPr lang="el-GR" smtClean="0"/>
              <a:t>41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93079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47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927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4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51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74970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DBF1-FD02-63A9-4E12-094541736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6DA93-7CE8-B183-47C6-DA048A00C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8CA17-567D-EF84-542F-87AB8B069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8B673-E00A-A2B8-32E8-670A8E010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57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96945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amp</a:t>
            </a:r>
            <a:r>
              <a:rPr lang="en-US" dirty="0" err="1"/>
              <a:t>lab</a:t>
            </a:r>
            <a:r>
              <a:rPr lang="en-US" dirty="0"/>
              <a:t> = algorithms machines 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Spark is a “Top level” Apache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58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86068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C95F2-2AB4-44CC-909A-30EA08F0882A}" type="slidenum">
              <a:rPr lang="el-GR" smtClean="0"/>
              <a:t>60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060231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C95F2-2AB4-44CC-909A-30EA08F0882A}" type="slidenum">
              <a:rPr lang="el-GR" smtClean="0"/>
              <a:t>62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689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0A1E2-1EEA-4342-A128-5F40CC54FD76}" type="slidenum">
              <a:rPr lang="el-GR" smtClean="0"/>
              <a:t>63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338552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apache</a:t>
            </a:r>
            <a:r>
              <a:rPr lang="en-US" baseline="0" dirty="0"/>
              <a:t> spark standalone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65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3208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66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882323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67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771725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Data abstractions of Apache Spark: RDDs, DataFrames,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70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97440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/>
              </a:rPr>
              <a:t>https://a16z.com/beyond-metcalfes-law-for-network-effects/</a:t>
            </a:r>
            <a:r>
              <a:rPr lang="en-GB" sz="1200" dirty="0"/>
              <a:t> </a:t>
            </a:r>
            <a:endParaRPr lang="en-GR" sz="1200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0EC5-4991-4FBB-A239-4B5BD8037B59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6936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72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204704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b="0" dirty="0" err="1">
                <a:effectLst/>
              </a:rPr>
              <a:t>GraySort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Sort rate (TBs / minute) achieved while sorting a very large amount of data (currently 100 TB minimum).</a:t>
            </a:r>
          </a:p>
          <a:p>
            <a:pPr fontAlgn="t"/>
            <a:r>
              <a:rPr lang="en-US" b="0" dirty="0" err="1">
                <a:effectLst/>
              </a:rPr>
              <a:t>CloudSort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Minimum cost for sorting a very large amount of data on a public cloud. (currently 100 TB). </a:t>
            </a:r>
          </a:p>
          <a:p>
            <a:pPr fontAlgn="t"/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https://databricks.com/blog/2020/06/18/introducing-apache-spark-3-0-now-available-in-databricks-runtime-7-0.html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74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745421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75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175068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78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0644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66447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01189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55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27580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AA545-6BAC-EE40-910A-444DBCD1C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B952EB-A855-9AD6-389D-2BC20DCEB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67D63-E110-4764-6AC3-1B555CDA1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R" sz="1200" dirty="0">
                <a:hlinkClick r:id="rId3"/>
              </a:rPr>
              <a:t>https://blog.adafruit.com/2024/01/17/comparing-the-1970s-cray-1-supercomputer-against-the-raspberry-pi-single-board-computer-range-raspberrypi-hacksterio/</a:t>
            </a:r>
            <a:r>
              <a:rPr lang="el-GR" sz="1200" dirty="0"/>
              <a:t> </a:t>
            </a:r>
            <a:endParaRPr lang="en-GR" sz="1200" dirty="0"/>
          </a:p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EA957-FF34-9EC8-B64F-290BCE4AE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82422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BCA4-B03D-46A6-89A4-38C276957F20}" type="datetime1">
              <a:rPr lang="el-GR" smtClean="0"/>
              <a:t>2/2/26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970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F476-C534-43D8-ABBE-CB4D7B43593E}" type="datetime1">
              <a:rPr lang="el-GR" smtClean="0"/>
              <a:t>2/2/26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993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C862-1063-4731-B25A-9BE1C21ABC52}" type="datetime1">
              <a:rPr lang="el-GR" smtClean="0"/>
              <a:t>2/2/26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6925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3E44-28F6-4686-AA09-73BFC54F6587}" type="datetime1">
              <a:rPr lang="el-GR" smtClean="0"/>
              <a:t>2/2/26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4535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4E25-8E55-4EDF-8BBB-8360302F27F3}" type="datetime1">
              <a:rPr lang="el-GR" smtClean="0"/>
              <a:t>2/2/26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187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5467-0637-4B13-B369-82B539D892EF}" type="datetime1">
              <a:rPr lang="el-GR" smtClean="0"/>
              <a:t>2/2/26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791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5EAB-2360-4D4B-8FF2-28D861816242}" type="datetime1">
              <a:rPr lang="el-GR" smtClean="0"/>
              <a:t>2/2/26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8515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47BF-65F2-4209-8959-43A3E9E5CF5F}" type="datetime1">
              <a:rPr lang="el-GR" smtClean="0"/>
              <a:t>2/2/26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3107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B896-0D4F-4A63-8C93-72CE8EE125E4}" type="datetime1">
              <a:rPr lang="el-GR" smtClean="0"/>
              <a:t>2/2/26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30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DEAF-4825-4C69-8397-242A74955A72}" type="datetime1">
              <a:rPr lang="el-GR" smtClean="0"/>
              <a:t>2/2/26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176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5B27-30C6-4FCC-98E6-01A7389D0334}" type="datetime1">
              <a:rPr lang="el-GR" smtClean="0"/>
              <a:t>2/2/26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438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1E4AB-04AE-4BB1-8E08-E34066F25699}" type="datetime1">
              <a:rPr lang="el-GR" smtClean="0"/>
              <a:t>2/2/26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7714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www.linkedin.com/in/christos-gogos-07a75bb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s://bondhighplus.com/2024/01/25/what-happens-in-an-internet-minut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ylongbottom.org.uk/Cray%201%20Supercomputer%20Performance%20Comparisons%20With%20Home%20Computers%20Phones%20and%20Tablets.htm" TargetMode="External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co.com/c/en/us/products/collateral/se/internet-of-things/at-a-glance-c45-731471.pdf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mdavenport.com/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drake.com/command-line-tools-can-be-235x-faster-than-your-hadoop-cluster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eb.archive.org/web/20140119221101/https:/tomhayden3.com/2013/12/27/chess-mr-job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hyperlink" Target="https://github.com/gunnarmorling/1brc" TargetMode="Externa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41.sv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40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hadoop.apache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ureka.co/blog/hadoop-ecosyste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pulse/digital-transformation-acceleration-through-prashant-thomas/" TargetMode="Externa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developer.com/db/getting-familiarized-with-the-hadoop-distribution-file-system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research.google.com/archive/mapreduce-osdi04.pdf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edureka.co/blog/mapreduce-tutoria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jpeg"/><Relationship Id="rId4" Type="http://schemas.openxmlformats.org/officeDocument/2006/relationships/hyperlink" Target="https://hadoop.apache.org/docs/current/hadoop-mapreduce-client/hadoop-mapreduce-client-core/MapReduceTutorial.html#Example:_WordCount_v1.0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odive.com/news/software-industry-marc-andreessen/605301/" TargetMode="External"/><Relationship Id="rId2" Type="http://schemas.openxmlformats.org/officeDocument/2006/relationships/hyperlink" Target="https://future.a16z.com/software-is-eating-the-worl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16z.com/the-techno-optimist-manifesto/" TargetMode="External"/><Relationship Id="rId5" Type="http://schemas.openxmlformats.org/officeDocument/2006/relationships/hyperlink" Target="https://a16z.com/" TargetMode="Externa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8.xml"/><Relationship Id="rId2" Type="http://schemas.openxmlformats.org/officeDocument/2006/relationships/hyperlink" Target="https://www.marketresearchengine.com/reportdetails/hadoop-market-share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implilearn.com/tutorials/hadoop-tutorial" TargetMode="External"/><Relationship Id="rId5" Type="http://schemas.openxmlformats.org/officeDocument/2006/relationships/hyperlink" Target="https://downloads.cloudera.com/demo_vm/virtualbox/cloudera-quickstart-vm-5.13.0-0-virtualbox.zip" TargetMode="External"/><Relationship Id="rId4" Type="http://schemas.openxmlformats.org/officeDocument/2006/relationships/hyperlink" Target="https://www.zdnet.com/article/the-new-cloudera-hortonworks-hadoop-100-open-source-50-boring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specializations/data-scienc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hyperlink" Target="https://www.forbes.com/sites/chunkamui/2012/01/18/how-kodak-failed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hyperlink" Target="https://finance.yahoo.com/quote/NFLX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atabricks.com/blog/2016/01/05/apache-spark-2015-year-in-review.html" TargetMode="Externa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pPXCuf7xLsM?feature=oembed" TargetMode="External"/><Relationship Id="rId6" Type="http://schemas.openxmlformats.org/officeDocument/2006/relationships/image" Target="../media/image11.jpeg"/><Relationship Id="rId5" Type="http://schemas.openxmlformats.org/officeDocument/2006/relationships/image" Target="../media/image80.png"/><Relationship Id="rId4" Type="http://schemas.openxmlformats.org/officeDocument/2006/relationships/hyperlink" Target="https://en.wikipedia.org/wiki/Robert_Metcalfe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bricks.com/blog/2020/06/18/introducing-apache-spark-3-0-now-available-in-databricks-runtime-7-0.html" TargetMode="External"/><Relationship Id="rId3" Type="http://schemas.openxmlformats.org/officeDocument/2006/relationships/image" Target="../media/image70.png"/><Relationship Id="rId7" Type="http://schemas.openxmlformats.org/officeDocument/2006/relationships/hyperlink" Target="https://databricks.com/blog/2016/11/14/setting-new-world-record-apache-spark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bricks.com/blog/2014/11/05/spark-officially-sets-a-new-record-in-large-scale-sorting.html" TargetMode="External"/><Relationship Id="rId5" Type="http://schemas.openxmlformats.org/officeDocument/2006/relationships/image" Target="../media/image71.png"/><Relationship Id="rId4" Type="http://schemas.microsoft.com/office/2007/relationships/hdphoto" Target="../media/hdphoto2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park.apache.org/docs/latest/quick-start.html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darlint/winutils" TargetMode="External"/><Relationship Id="rId2" Type="http://schemas.openxmlformats.org/officeDocument/2006/relationships/hyperlink" Target="https://spark.apache.org/downloads.html" TargetMode="Externa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bricks.com/learn/free-editi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rbes.com/sites/chunkamui/2012/01/18/how-kodak-failed/" TargetMode="External"/><Relationship Id="rId13" Type="http://schemas.openxmlformats.org/officeDocument/2006/relationships/hyperlink" Target="https://adamdrake.com/command-line-tools-can-be-235x-faster-than-your-hadoop-cluster.html" TargetMode="External"/><Relationship Id="rId3" Type="http://schemas.openxmlformats.org/officeDocument/2006/relationships/hyperlink" Target="https://link.springer.com/book/10.1007/978-3-031-55639-5" TargetMode="External"/><Relationship Id="rId7" Type="http://schemas.openxmlformats.org/officeDocument/2006/relationships/hyperlink" Target="https://a16z.com/" TargetMode="External"/><Relationship Id="rId12" Type="http://schemas.openxmlformats.org/officeDocument/2006/relationships/hyperlink" Target="http://www.roylongbottom.org.uk/Cray%201%20Supercomputer%20Performance%20Comparisons%20With%20Home%20Computers%20Phones%20and%20Tablets.htm" TargetMode="External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iodive.com/news/software-industry-marc-andreessen/605301/" TargetMode="External"/><Relationship Id="rId11" Type="http://schemas.openxmlformats.org/officeDocument/2006/relationships/hyperlink" Target="https://www.visualcapitalist.com/how-long-does-it-take-to-hit-50-million-users/" TargetMode="External"/><Relationship Id="rId5" Type="http://schemas.openxmlformats.org/officeDocument/2006/relationships/hyperlink" Target="https://a16z.com/why-software-is-eating-the-world/" TargetMode="External"/><Relationship Id="rId15" Type="http://schemas.openxmlformats.org/officeDocument/2006/relationships/hyperlink" Target="https://www.morling.dev/blog/one-billion-row-challenge/" TargetMode="External"/><Relationship Id="rId10" Type="http://schemas.openxmlformats.org/officeDocument/2006/relationships/hyperlink" Target="https://a16z.com/beyond-metcalfes-law-for-network-effects/" TargetMode="External"/><Relationship Id="rId4" Type="http://schemas.openxmlformats.org/officeDocument/2006/relationships/hyperlink" Target="https://www.linkedin.com/pulse/digital-transformation-acceleration-through-prashant-thomas/" TargetMode="External"/><Relationship Id="rId9" Type="http://schemas.openxmlformats.org/officeDocument/2006/relationships/hyperlink" Target="https://hbr.org/2016/07/kodaks-downfall-wasnt-about-technology" TargetMode="External"/><Relationship Id="rId14" Type="http://schemas.openxmlformats.org/officeDocument/2006/relationships/hyperlink" Target="https://web.archive.org/web/20140119221101/https:/tomhayden3.com/2013/12/27/chess-mr-job/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bricks.com/blog/2016/11/14/setting-new-world-record-apache-spark.html" TargetMode="External"/><Relationship Id="rId3" Type="http://schemas.openxmlformats.org/officeDocument/2006/relationships/hyperlink" Target="https://dl.acm.org/doi/10.1145/1327452.1327492" TargetMode="External"/><Relationship Id="rId7" Type="http://schemas.openxmlformats.org/officeDocument/2006/relationships/hyperlink" Target="https://www.databricks.com/blog/2014/11/05/spark-officially-sets-a-new-record-in-large-scale-sorting.html" TargetMode="External"/><Relationship Id="rId2" Type="http://schemas.openxmlformats.org/officeDocument/2006/relationships/hyperlink" Target="https://www.developer.com/database/getting-familiarized-with-the-hadoop-distribution-file-syste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zdnet.com/article/the-new-cloudera-hortonworks-hadoop-100-open-source-50-boring/" TargetMode="External"/><Relationship Id="rId5" Type="http://schemas.openxmlformats.org/officeDocument/2006/relationships/hyperlink" Target="https://www.simplilearn.com/tutorials/hadoop-tutorial" TargetMode="External"/><Relationship Id="rId4" Type="http://schemas.openxmlformats.org/officeDocument/2006/relationships/hyperlink" Target="https://www.marketresearchengine.com/reportdetails/hadoop-market-share" TargetMode="External"/><Relationship Id="rId9" Type="http://schemas.openxmlformats.org/officeDocument/2006/relationships/hyperlink" Target="https://databricks.com/blog/2020/06/18/introducing-apache-spark-3-0-now-available-in-databricks-runtime-7-0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visualcapitalist.com/how-long-does-it-take-to-hit-50-million-user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John_Mashe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sz="4400" b="1" dirty="0">
                <a:solidFill>
                  <a:srgbClr val="FFFFFF"/>
                </a:solidFill>
              </a:rPr>
              <a:t>Τεχνολογίες μεγάλων δεδομένων</a:t>
            </a:r>
            <a:endParaRPr lang="en-US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dirty="0">
                <a:solidFill>
                  <a:srgbClr val="000000"/>
                </a:solidFill>
              </a:rPr>
              <a:t>Χρήστος Γκόγκος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hlinkClick r:id="rId4"/>
              </a:rPr>
              <a:t>https://www.linkedin.com/in/christos-gogos-07a75bb/</a:t>
            </a:r>
            <a:r>
              <a:rPr lang="el-GR" sz="1800" dirty="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</a:rPr>
              <a:t>2</a:t>
            </a:r>
            <a:r>
              <a:rPr lang="el-GR" sz="1800" dirty="0">
                <a:solidFill>
                  <a:srgbClr val="000000"/>
                </a:solidFill>
              </a:rPr>
              <a:t> Φεβρουαρίου </a:t>
            </a:r>
            <a:r>
              <a:rPr lang="en-US" sz="1800" dirty="0">
                <a:solidFill>
                  <a:srgbClr val="000000"/>
                </a:solidFill>
              </a:rPr>
              <a:t>202</a:t>
            </a:r>
            <a:r>
              <a:rPr lang="el-GR" sz="1800" dirty="0">
                <a:solidFill>
                  <a:srgbClr val="000000"/>
                </a:solidFill>
              </a:rPr>
              <a:t>5</a:t>
            </a:r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BB0CED24-F563-47D9-A24A-9001058825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91" y="16775"/>
            <a:ext cx="2529608" cy="8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79FA3-BED6-6F45-8E2C-1ED959A9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mtClean="0"/>
              <a:pPr>
                <a:spcAft>
                  <a:spcPts val="600"/>
                </a:spcAft>
              </a:pPr>
              <a:t>10</a:t>
            </a:fld>
            <a:endParaRPr lang="el-GR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2617193-BCD0-A09E-EE7B-7DFF7F48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436" y="1003300"/>
            <a:ext cx="3601010" cy="438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991C74-DF0D-DA7C-5F32-C84355468125}"/>
              </a:ext>
            </a:extLst>
          </p:cNvPr>
          <p:cNvSpPr txBox="1"/>
          <p:nvPr/>
        </p:nvSpPr>
        <p:spPr>
          <a:xfrm>
            <a:off x="934570" y="6094740"/>
            <a:ext cx="10322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hlinkClick r:id="rId4"/>
              </a:rPr>
              <a:t>https://bondhighplus.com/2024/01/25/what-happens-in-an-internet-minute/</a:t>
            </a:r>
            <a:r>
              <a:rPr lang="en-GB" sz="1100" dirty="0"/>
              <a:t> </a:t>
            </a:r>
            <a:endParaRPr lang="en-GR" sz="1100" dirty="0"/>
          </a:p>
        </p:txBody>
      </p:sp>
      <p:pic>
        <p:nvPicPr>
          <p:cNvPr id="1026" name="Picture 2" descr="What Happens in an Internet Minute 2024">
            <a:extLst>
              <a:ext uri="{FF2B5EF4-FFF2-40B4-BE49-F238E27FC236}">
                <a16:creationId xmlns:a16="http://schemas.microsoft.com/office/drawing/2014/main" id="{A7547574-AF9B-FAD8-CC64-5EA5573B7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489" y="678055"/>
            <a:ext cx="5416685" cy="541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A33CF0-DD02-9FB0-EB25-13C06E2F7BB2}"/>
              </a:ext>
            </a:extLst>
          </p:cNvPr>
          <p:cNvSpPr txBox="1"/>
          <p:nvPr/>
        </p:nvSpPr>
        <p:spPr>
          <a:xfrm>
            <a:off x="4422475" y="339889"/>
            <a:ext cx="410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Τι συμβαίνει στο διαδίκτυο σε ένα λεπτό;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104054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Σημεία καμπής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194357" y="1690688"/>
            <a:ext cx="8745362" cy="5069583"/>
          </a:xfrm>
        </p:spPr>
        <p:txBody>
          <a:bodyPr>
            <a:normAutofit/>
          </a:bodyPr>
          <a:lstStyle/>
          <a:p>
            <a:pPr>
              <a:lnSpc>
                <a:spcPts val="1100"/>
              </a:lnSpc>
            </a:pPr>
            <a:r>
              <a:rPr lang="en-US" sz="2000" dirty="0"/>
              <a:t>1991: Internet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1996</a:t>
            </a:r>
            <a:r>
              <a:rPr lang="en-US" sz="2000" dirty="0"/>
              <a:t>:</a:t>
            </a:r>
            <a:r>
              <a:rPr lang="el-GR" sz="2000" dirty="0"/>
              <a:t> κόστος ψηφιακής αποθήκευσης </a:t>
            </a:r>
            <a:r>
              <a:rPr lang="en-US" sz="2000" dirty="0"/>
              <a:t>&lt;</a:t>
            </a:r>
            <a:r>
              <a:rPr lang="el-GR" sz="2000" dirty="0"/>
              <a:t> κόστος έντυπης αποθήκευσης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1997: </a:t>
            </a:r>
            <a:r>
              <a:rPr lang="en-US" sz="2000" dirty="0"/>
              <a:t>Google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1999: </a:t>
            </a:r>
            <a:r>
              <a:rPr lang="en-US" sz="2000" dirty="0"/>
              <a:t>Big Data</a:t>
            </a:r>
            <a:r>
              <a:rPr lang="el-GR" sz="2000" dirty="0"/>
              <a:t>, </a:t>
            </a:r>
            <a:r>
              <a:rPr lang="en-US" sz="2000" dirty="0"/>
              <a:t>Internet of Things 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2003: Google File System paper (by Google)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2004: </a:t>
            </a:r>
            <a:r>
              <a:rPr lang="en-US" sz="2000" dirty="0" err="1"/>
              <a:t>MapReduce</a:t>
            </a:r>
            <a:r>
              <a:rPr lang="en-US" sz="2000" dirty="0"/>
              <a:t> paper (by Google)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2005: Hadoop</a:t>
            </a:r>
            <a:endParaRPr lang="el-GR" sz="2000" dirty="0"/>
          </a:p>
          <a:p>
            <a:pPr>
              <a:lnSpc>
                <a:spcPts val="1100"/>
              </a:lnSpc>
            </a:pPr>
            <a:r>
              <a:rPr lang="el-GR" sz="2000" dirty="0"/>
              <a:t>2006: </a:t>
            </a:r>
            <a:r>
              <a:rPr lang="en-US" sz="2000" dirty="0"/>
              <a:t>Cloud Computing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2008: Bitcoin</a:t>
            </a:r>
            <a:endParaRPr lang="el-GR" sz="2000" dirty="0"/>
          </a:p>
          <a:p>
            <a:pPr>
              <a:lnSpc>
                <a:spcPts val="1100"/>
              </a:lnSpc>
            </a:pPr>
            <a:r>
              <a:rPr lang="el-GR" sz="2000" dirty="0"/>
              <a:t>2014: Κίνηση στο διαδίκτυο από κινητά </a:t>
            </a:r>
            <a:r>
              <a:rPr lang="en-US" sz="2000" dirty="0"/>
              <a:t>&gt; </a:t>
            </a:r>
            <a:r>
              <a:rPr lang="el-GR" sz="2000" dirty="0"/>
              <a:t>κίνηση από σταθερούς Η/Υ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2015: </a:t>
            </a:r>
            <a:r>
              <a:rPr lang="en-US" sz="2000" dirty="0"/>
              <a:t>Deep Learning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2016: VR/AR (Oculus Rift)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2017: </a:t>
            </a:r>
            <a:r>
              <a:rPr lang="en-US" sz="2000" dirty="0" err="1"/>
              <a:t>AlphaZero</a:t>
            </a:r>
            <a:r>
              <a:rPr lang="en-US" sz="2000" dirty="0"/>
              <a:t> by DeepMind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2020: Blockchain - Proof of Stake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2022: ChatGPT </a:t>
            </a:r>
            <a:r>
              <a:rPr lang="el-GR" sz="2000" dirty="0" err="1"/>
              <a:t>απ</a:t>
            </a:r>
            <a:r>
              <a:rPr lang="en-US" sz="2000" dirty="0"/>
              <a:t>ό</a:t>
            </a:r>
            <a:r>
              <a:rPr lang="el-GR" sz="2000" dirty="0"/>
              <a:t> την </a:t>
            </a:r>
            <a:r>
              <a:rPr lang="en-US" sz="2000" dirty="0"/>
              <a:t>Open AI </a:t>
            </a:r>
            <a:endParaRPr lang="el-GR" sz="2000" dirty="0"/>
          </a:p>
          <a:p>
            <a:pPr>
              <a:lnSpc>
                <a:spcPts val="1100"/>
              </a:lnSpc>
            </a:pPr>
            <a:r>
              <a:rPr lang="en-US" sz="2000" dirty="0"/>
              <a:t>2026: Gemini</a:t>
            </a:r>
          </a:p>
        </p:txBody>
      </p:sp>
      <p:graphicFrame>
        <p:nvGraphicFramePr>
          <p:cNvPr id="5" name="Θέση περιεχομένου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30117921"/>
              </p:ext>
            </p:extLst>
          </p:nvPr>
        </p:nvGraphicFramePr>
        <p:xfrm>
          <a:off x="7676155" y="1690688"/>
          <a:ext cx="4321488" cy="4252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5487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Σημαντικές αλλαγές των τελευταίων ετών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838200" y="1825625"/>
            <a:ext cx="4639689" cy="435133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Πολλαπλασιασμός ψηφιακών δεδομένων που παράγουν οι χρήστες μέσω της συμπεριφοράς τους</a:t>
            </a:r>
            <a:r>
              <a:rPr lang="en-US" dirty="0"/>
              <a:t> (</a:t>
            </a:r>
            <a:r>
              <a:rPr lang="el-GR" dirty="0"/>
              <a:t>επισκέψεις σε ιστοσελίδες, ηλεκτρονικές συναλλαγές, κοινωνικά δίκτυα κ.α.</a:t>
            </a:r>
            <a:r>
              <a:rPr lang="en-US" dirty="0"/>
              <a:t>)</a:t>
            </a:r>
            <a:endParaRPr lang="el-GR" dirty="0"/>
          </a:p>
          <a:p>
            <a:pPr>
              <a:lnSpc>
                <a:spcPct val="120000"/>
              </a:lnSpc>
            </a:pPr>
            <a:r>
              <a:rPr lang="el-GR" dirty="0"/>
              <a:t>Μείωση κόστους αποθήκευσης</a:t>
            </a:r>
            <a:r>
              <a:rPr lang="en-US" dirty="0"/>
              <a:t> </a:t>
            </a:r>
            <a:r>
              <a:rPr lang="el-GR" dirty="0"/>
              <a:t>-επεξεργασίας</a:t>
            </a:r>
          </a:p>
          <a:p>
            <a:pPr>
              <a:lnSpc>
                <a:spcPct val="120000"/>
              </a:lnSpc>
            </a:pPr>
            <a:r>
              <a:rPr lang="el-GR" dirty="0"/>
              <a:t>Μείωση τιμών αισθητήρων</a:t>
            </a:r>
          </a:p>
          <a:p>
            <a:pPr>
              <a:lnSpc>
                <a:spcPct val="120000"/>
              </a:lnSpc>
            </a:pPr>
            <a:r>
              <a:rPr lang="el-GR" dirty="0" err="1"/>
              <a:t>Φορέσιμες</a:t>
            </a:r>
            <a:r>
              <a:rPr lang="el-GR" dirty="0"/>
              <a:t> συσκευές</a:t>
            </a:r>
          </a:p>
          <a:p>
            <a:pPr>
              <a:lnSpc>
                <a:spcPct val="120000"/>
              </a:lnSpc>
            </a:pPr>
            <a:r>
              <a:rPr lang="el-GR" dirty="0"/>
              <a:t>Σημαντική πρόοδος σε αλγόριθμους μηχανικής μάθησης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l-GR" dirty="0"/>
              <a:t>Μοντέλα γλωσσικής κατανόησης (π.χ. </a:t>
            </a:r>
            <a:r>
              <a:rPr lang="en-US" dirty="0"/>
              <a:t>OpenAI’s ChatGPT, </a:t>
            </a:r>
            <a:r>
              <a:rPr lang="en-US" dirty="0" err="1"/>
              <a:t>Anthropic’s</a:t>
            </a:r>
            <a:r>
              <a:rPr lang="en-US" dirty="0"/>
              <a:t> Claude, </a:t>
            </a:r>
            <a:r>
              <a:rPr lang="en-US" dirty="0" err="1"/>
              <a:t>DeepSeek</a:t>
            </a:r>
            <a:r>
              <a:rPr lang="en-US" dirty="0"/>
              <a:t>, Perplexity, Microsoft’s Gemini, …</a:t>
            </a:r>
            <a:r>
              <a:rPr lang="el-GR" dirty="0"/>
              <a:t>)</a:t>
            </a:r>
          </a:p>
        </p:txBody>
      </p:sp>
      <p:pic>
        <p:nvPicPr>
          <p:cNvPr id="57346" name="Picture 2" descr="http://www.strainsense.co.uk/images/uploads/making_sense_of_sensors_new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405065" y="1724626"/>
            <a:ext cx="2969769" cy="1378821"/>
          </a:xfrm>
          <a:prstGeom prst="rect">
            <a:avLst/>
          </a:prstGeom>
          <a:noFill/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r="16794"/>
          <a:stretch/>
        </p:blipFill>
        <p:spPr bwMode="auto">
          <a:xfrm>
            <a:off x="10374834" y="3286466"/>
            <a:ext cx="896605" cy="13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414" y="3313736"/>
            <a:ext cx="1599398" cy="140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12</a:t>
            </a:fld>
            <a:endParaRPr lang="el-GR"/>
          </a:p>
        </p:txBody>
      </p:sp>
      <p:pic>
        <p:nvPicPr>
          <p:cNvPr id="1026" name="Picture 2" descr="Amazon Echo Dot 3rd Gen Anthracite Black - Smart Speaker Alexa - Smart Home  Technology, Amazon Echo Dot">
            <a:extLst>
              <a:ext uri="{FF2B5EF4-FFF2-40B4-BE49-F238E27FC236}">
                <a16:creationId xmlns:a16="http://schemas.microsoft.com/office/drawing/2014/main" id="{D8F6D54D-3732-409F-A647-CF4EE789E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12" y="3286466"/>
            <a:ext cx="1259320" cy="125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roduct">
            <a:extLst>
              <a:ext uri="{FF2B5EF4-FFF2-40B4-BE49-F238E27FC236}">
                <a16:creationId xmlns:a16="http://schemas.microsoft.com/office/drawing/2014/main" id="{51B94467-166D-4E6A-89A7-72C86B38A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28710" y="3363586"/>
            <a:ext cx="820574" cy="102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I vs ML vs Deep Learning - Machine Learning Tutorial - Edureka">
            <a:extLst>
              <a:ext uri="{FF2B5EF4-FFF2-40B4-BE49-F238E27FC236}">
                <a16:creationId xmlns:a16="http://schemas.microsoft.com/office/drawing/2014/main" id="{DEC3E9C2-487F-6582-5EF3-D7AFED65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649" y="4545786"/>
            <a:ext cx="5088026" cy="213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C54B43B-9E27-4C19-DF97-C94B5E95A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638" y="4889308"/>
            <a:ext cx="606017" cy="6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36481C-086A-CEC9-9AAF-F9AB6A6D6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4140" y="5632786"/>
            <a:ext cx="1259320" cy="448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28F6FC-EFB4-77F2-BC86-C66A193409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04619" y="4889308"/>
            <a:ext cx="565616" cy="6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EB1BA-E37F-A653-7D6D-635C85974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C6CAB3-8D73-3AAA-9F21-B0D5C31C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Εξέλιξη υπολογιστικής ισχύος</a:t>
            </a:r>
            <a:endParaRPr lang="en-G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C1FB2D-123E-0A40-AA6F-53F6C05D7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r>
              <a:rPr lang="el-GR" dirty="0">
                <a:solidFill>
                  <a:srgbClr val="000000"/>
                </a:solidFill>
              </a:rPr>
              <a:t>Στο</a:t>
            </a:r>
            <a:r>
              <a:rPr lang="en-US" dirty="0">
                <a:solidFill>
                  <a:srgbClr val="000000"/>
                </a:solidFill>
              </a:rPr>
              <a:t> “</a:t>
            </a:r>
            <a:r>
              <a:rPr lang="en-GB" dirty="0">
                <a:solidFill>
                  <a:srgbClr val="000000"/>
                </a:solidFill>
                <a:hlinkClick r:id="rId3"/>
              </a:rPr>
              <a:t>Cray 1 Supercomputer Performance Comparisons With Home Computers Phones and Tablets</a:t>
            </a:r>
            <a:r>
              <a:rPr lang="en-GB" dirty="0">
                <a:solidFill>
                  <a:srgbClr val="000000"/>
                </a:solidFill>
              </a:rPr>
              <a:t>” </a:t>
            </a:r>
            <a:r>
              <a:rPr lang="el-GR" dirty="0">
                <a:solidFill>
                  <a:srgbClr val="000000"/>
                </a:solidFill>
              </a:rPr>
              <a:t>αναφέρεται ότι:  </a:t>
            </a:r>
            <a:endParaRPr lang="el-GR" b="0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el-GR" b="0" i="0" dirty="0">
                <a:solidFill>
                  <a:srgbClr val="000000"/>
                </a:solidFill>
                <a:effectLst/>
              </a:rPr>
              <a:t>«Το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1978,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ο </a:t>
            </a:r>
            <a:r>
              <a:rPr lang="el-GR" b="0" i="0" dirty="0" err="1">
                <a:solidFill>
                  <a:srgbClr val="000000"/>
                </a:solidFill>
                <a:effectLst/>
              </a:rPr>
              <a:t>υπερυπολογιστής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Cray-1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κόστιζε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$7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εκατομμύρια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ζύγιζε περίπου 5 τόνους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και απαιτούσε τροφοδοσία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115 kilowatt. </a:t>
            </a:r>
            <a:r>
              <a:rPr lang="el-GR" dirty="0">
                <a:solidFill>
                  <a:srgbClr val="000000"/>
                </a:solidFill>
              </a:rPr>
              <a:t>Ήταν, με μεγάλη διαφορά,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ο ταχύτερος υπολογιστής στον κόσμο».</a:t>
            </a:r>
          </a:p>
          <a:p>
            <a:pPr lvl="1"/>
            <a:r>
              <a:rPr lang="el-GR" b="0" i="0" dirty="0">
                <a:solidFill>
                  <a:srgbClr val="000000"/>
                </a:solidFill>
                <a:effectLst/>
              </a:rPr>
              <a:t>«Το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Raspberry Pi (2013)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κοστίζει περίπου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$70 (CPU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πλακέτα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θήκη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τροφοδοτικό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SD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κάρτα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),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ζυγίζει περ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ί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που 50 γραμμάρια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χρησιμοποιεί τροφοδοσία 5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watt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και είναι περισσότερο απ</a:t>
            </a:r>
            <a:r>
              <a:rPr lang="el-GR" dirty="0">
                <a:solidFill>
                  <a:srgbClr val="000000"/>
                </a:solidFill>
              </a:rPr>
              <a:t>ό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4,5 </a:t>
            </a:r>
            <a:r>
              <a:rPr lang="el-GR" b="1" i="0" dirty="0">
                <a:solidFill>
                  <a:srgbClr val="000000"/>
                </a:solidFill>
                <a:effectLst/>
              </a:rPr>
              <a:t>φορ</a:t>
            </a:r>
            <a:r>
              <a:rPr lang="el-GR" b="1" dirty="0">
                <a:solidFill>
                  <a:srgbClr val="000000"/>
                </a:solidFill>
              </a:rPr>
              <a:t>ές ταχύτερο από το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Cray 1</a:t>
            </a:r>
            <a:r>
              <a:rPr lang="el-GR" i="0" dirty="0">
                <a:solidFill>
                  <a:srgbClr val="000000"/>
                </a:solidFill>
                <a:effectLst/>
              </a:rPr>
              <a:t>»</a:t>
            </a:r>
            <a:r>
              <a:rPr lang="en-GB" b="0" i="0" dirty="0">
                <a:solidFill>
                  <a:srgbClr val="000000"/>
                </a:solidFill>
                <a:effectLst/>
              </a:rPr>
              <a:t>.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4EED0-8771-FEF0-3A31-3F86FB0B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13</a:t>
            </a:fld>
            <a:endParaRPr lang="el-GR"/>
          </a:p>
        </p:txBody>
      </p:sp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746AD810-0C16-896D-3082-EAC0BD9030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6" r="3546"/>
          <a:stretch/>
        </p:blipFill>
        <p:spPr bwMode="auto">
          <a:xfrm>
            <a:off x="7126941" y="1825625"/>
            <a:ext cx="4043084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aspberry Pi 2 Hands On Review: More than a hobby? | Digital Trends">
            <a:extLst>
              <a:ext uri="{FF2B5EF4-FFF2-40B4-BE49-F238E27FC236}">
                <a16:creationId xmlns:a16="http://schemas.microsoft.com/office/drawing/2014/main" id="{A407640B-54F3-A9F6-7D13-1C2F688E1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r="8129"/>
          <a:stretch/>
        </p:blipFill>
        <p:spPr bwMode="auto">
          <a:xfrm>
            <a:off x="8073839" y="4875212"/>
            <a:ext cx="2149288" cy="13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ray-logo-1-1 – HackerX">
            <a:extLst>
              <a:ext uri="{FF2B5EF4-FFF2-40B4-BE49-F238E27FC236}">
                <a16:creationId xmlns:a16="http://schemas.microsoft.com/office/drawing/2014/main" id="{71368576-1C1A-6D77-C1FF-D6F44131F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944" y="481993"/>
            <a:ext cx="2060388" cy="20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ESA - Raspberry Pi logo">
            <a:extLst>
              <a:ext uri="{FF2B5EF4-FFF2-40B4-BE49-F238E27FC236}">
                <a16:creationId xmlns:a16="http://schemas.microsoft.com/office/drawing/2014/main" id="{2F301D87-D820-63C6-2E52-E1E84F0F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37" y="5139457"/>
            <a:ext cx="762001" cy="84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875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47783" y="2053641"/>
            <a:ext cx="4572000" cy="2760098"/>
          </a:xfrm>
        </p:spPr>
        <p:txBody>
          <a:bodyPr>
            <a:normAutofit/>
          </a:bodyPr>
          <a:lstStyle/>
          <a:p>
            <a:r>
              <a:rPr lang="el-GR" sz="3100" dirty="0">
                <a:solidFill>
                  <a:srgbClr val="FFFFFF"/>
                </a:solidFill>
              </a:rPr>
              <a:t>Τεχνολογίες αποθήκευσης και επεξεργασίας δεδομένων που προηγήθηκαν των </a:t>
            </a:r>
            <a:r>
              <a:rPr lang="en-US" sz="3100" dirty="0">
                <a:solidFill>
                  <a:srgbClr val="FFFFFF"/>
                </a:solidFill>
              </a:rPr>
              <a:t>Big Data</a:t>
            </a:r>
            <a:endParaRPr lang="el-GR" sz="3100" dirty="0">
              <a:solidFill>
                <a:srgbClr val="FFFFFF"/>
              </a:solidFill>
            </a:endParaRPr>
          </a:p>
        </p:txBody>
      </p:sp>
      <p:sp>
        <p:nvSpPr>
          <p:cNvPr id="5" name="4 - Θέση περιεχομένου"/>
          <p:cNvSpPr>
            <a:spLocks noGrp="1"/>
          </p:cNvSpPr>
          <p:nvPr>
            <p:ph sz="quarter" idx="1"/>
          </p:nvPr>
        </p:nvSpPr>
        <p:spPr>
          <a:xfrm>
            <a:off x="6090573" y="801866"/>
            <a:ext cx="5953643" cy="5230634"/>
          </a:xfrm>
        </p:spPr>
        <p:txBody>
          <a:bodyPr anchor="ctr">
            <a:normAutofit/>
          </a:bodyPr>
          <a:lstStyle/>
          <a:p>
            <a:r>
              <a:rPr lang="el-GR" sz="2400" dirty="0">
                <a:solidFill>
                  <a:srgbClr val="000000"/>
                </a:solidFill>
              </a:rPr>
              <a:t>Ιεραρχικές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Δικτυωτές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Σχεσιακές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Αντικειμενοστραφείς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l-GR" sz="2400" dirty="0">
                <a:solidFill>
                  <a:srgbClr val="000000"/>
                </a:solidFill>
              </a:rPr>
              <a:t>Βάσεις Δεδομένων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Data warehouses</a:t>
            </a:r>
            <a:r>
              <a:rPr lang="el-GR" sz="2400" dirty="0">
                <a:solidFill>
                  <a:srgbClr val="000000"/>
                </a:solidFill>
              </a:rPr>
              <a:t> και </a:t>
            </a:r>
            <a:r>
              <a:rPr lang="en-US" sz="2400" dirty="0">
                <a:solidFill>
                  <a:srgbClr val="000000"/>
                </a:solidFill>
              </a:rPr>
              <a:t>data marts (</a:t>
            </a:r>
            <a:r>
              <a:rPr lang="el-GR" sz="2400" dirty="0">
                <a:solidFill>
                  <a:srgbClr val="000000"/>
                </a:solidFill>
              </a:rPr>
              <a:t>ημερήσια ή εβδομαδιαία ενημέρωση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Online Transactional Processing (OLTP)</a:t>
            </a:r>
            <a:endParaRPr lang="el-GR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Online Analytical Processing (OLAP)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Επιχειρηματική Ευφυΐα </a:t>
            </a:r>
            <a:r>
              <a:rPr lang="en-US" sz="2400" dirty="0">
                <a:solidFill>
                  <a:srgbClr val="000000"/>
                </a:solidFill>
              </a:rPr>
              <a:t>(Business Intelligence)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3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(1:Volume</a:t>
            </a:r>
            <a:r>
              <a:rPr lang="el-GR" dirty="0"/>
              <a:t>=όγκος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9744765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70419" cy="4351338"/>
          </a:xfrm>
        </p:spPr>
        <p:txBody>
          <a:bodyPr>
            <a:normAutofit/>
          </a:bodyPr>
          <a:lstStyle/>
          <a:p>
            <a:r>
              <a:rPr lang="el-GR" sz="2400" dirty="0"/>
              <a:t>Ο όγκος στα </a:t>
            </a:r>
            <a:r>
              <a:rPr lang="en-US" sz="2400" dirty="0"/>
              <a:t>Big Data </a:t>
            </a:r>
            <a:r>
              <a:rPr lang="el-GR" sz="2400" dirty="0"/>
              <a:t>αφορά την ανάγκη αποθήκευσης και επεξεργασίας </a:t>
            </a:r>
            <a:r>
              <a:rPr lang="en-US" sz="2400" dirty="0"/>
              <a:t>Terabytes </a:t>
            </a:r>
            <a:r>
              <a:rPr lang="el-GR" sz="2400" dirty="0"/>
              <a:t>ή και </a:t>
            </a:r>
            <a:r>
              <a:rPr lang="en-US" sz="2400" dirty="0"/>
              <a:t>Petabytes </a:t>
            </a:r>
            <a:r>
              <a:rPr lang="el-GR" sz="2400" dirty="0"/>
              <a:t>δεδομένων</a:t>
            </a:r>
          </a:p>
          <a:p>
            <a:r>
              <a:rPr lang="en-US" sz="2400" dirty="0"/>
              <a:t>To 2030 </a:t>
            </a:r>
            <a:r>
              <a:rPr lang="el-GR" sz="2400" dirty="0">
                <a:hlinkClick r:id="rId8"/>
              </a:rPr>
              <a:t>αναμένεται να υπάρχουν 50</a:t>
            </a:r>
            <a:r>
              <a:rPr lang="en-US" sz="2400" dirty="0">
                <a:hlinkClick r:id="rId8"/>
              </a:rPr>
              <a:t>0</a:t>
            </a:r>
            <a:r>
              <a:rPr lang="el-GR" sz="2400" dirty="0">
                <a:hlinkClick r:id="rId8"/>
              </a:rPr>
              <a:t> δισεκατομμύρια</a:t>
            </a:r>
            <a:r>
              <a:rPr lang="el-GR" sz="2400" dirty="0"/>
              <a:t> συσκευές συνδεδεμένες στο διαδίκτυο</a:t>
            </a:r>
            <a:r>
              <a:rPr lang="en-US" sz="2400" dirty="0"/>
              <a:t> </a:t>
            </a:r>
            <a:endParaRPr lang="el-GR" sz="2400" dirty="0"/>
          </a:p>
          <a:p>
            <a:r>
              <a:rPr lang="el-GR" sz="2400" dirty="0"/>
              <a:t>Η ποσότητα των δεδομένων που συλλέγονται αυξάνεται συνεχώς</a:t>
            </a:r>
            <a:endParaRPr lang="en-US" sz="2400" dirty="0"/>
          </a:p>
          <a:p>
            <a:endParaRPr lang="el-GR" sz="2400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15</a:t>
            </a:fld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BEAE187-A15D-41EA-9548-8A1110D775CE}"/>
              </a:ext>
            </a:extLst>
          </p:cNvPr>
          <p:cNvSpPr/>
          <p:nvPr/>
        </p:nvSpPr>
        <p:spPr>
          <a:xfrm>
            <a:off x="6388352" y="4826676"/>
            <a:ext cx="5406083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l-GR" sz="1600" dirty="0"/>
              <a:t>Τα μεγάλα δεδομένα είναι δεδομένα υψηλού όγκου </a:t>
            </a:r>
            <a:r>
              <a:rPr lang="el-GR" sz="1600" b="1" dirty="0"/>
              <a:t>(</a:t>
            </a:r>
            <a:r>
              <a:rPr lang="en-US" sz="1600" b="1" dirty="0"/>
              <a:t>high-volume</a:t>
            </a:r>
            <a:r>
              <a:rPr lang="el-GR" sz="1600" b="1" dirty="0"/>
              <a:t>)</a:t>
            </a:r>
            <a:r>
              <a:rPr lang="en-US" sz="1600" dirty="0"/>
              <a:t>, </a:t>
            </a:r>
            <a:r>
              <a:rPr lang="el-GR" sz="1600" dirty="0"/>
              <a:t>υψηλής ταχύτητας </a:t>
            </a:r>
            <a:r>
              <a:rPr lang="el-GR" sz="1600" b="1" dirty="0"/>
              <a:t>(</a:t>
            </a:r>
            <a:r>
              <a:rPr lang="en-US" sz="1600" b="1" dirty="0"/>
              <a:t>high-velocity</a:t>
            </a:r>
            <a:r>
              <a:rPr lang="el-GR" sz="1600" b="1" dirty="0"/>
              <a:t>)</a:t>
            </a:r>
            <a:r>
              <a:rPr lang="en-US" sz="1600" dirty="0"/>
              <a:t>, </a:t>
            </a:r>
            <a:r>
              <a:rPr lang="el-GR" sz="1600" dirty="0"/>
              <a:t>και</a:t>
            </a:r>
            <a:r>
              <a:rPr lang="en-US" sz="1600" dirty="0"/>
              <a:t>/</a:t>
            </a:r>
            <a:r>
              <a:rPr lang="el-GR" sz="1600" dirty="0"/>
              <a:t>ή υψηλής ποικιλότητας </a:t>
            </a:r>
            <a:r>
              <a:rPr lang="el-GR" sz="1600" b="1" dirty="0"/>
              <a:t>(</a:t>
            </a:r>
            <a:r>
              <a:rPr lang="en-US" sz="1600" b="1" dirty="0"/>
              <a:t>high-variety</a:t>
            </a:r>
            <a:r>
              <a:rPr lang="el-GR" sz="1600" b="1" dirty="0"/>
              <a:t>)</a:t>
            </a:r>
            <a:r>
              <a:rPr lang="en-US" sz="1600" dirty="0"/>
              <a:t> </a:t>
            </a:r>
            <a:r>
              <a:rPr lang="el-GR" sz="1600" dirty="0"/>
              <a:t>που απαιτούν νέες μορφές επεξεργασίας οι οποίες επιτρέπουν βελτιωμένες διαδικασίες λήψης  αποφάσεων</a:t>
            </a:r>
            <a:r>
              <a:rPr lang="en-US" sz="1600" dirty="0"/>
              <a:t>, </a:t>
            </a:r>
            <a:r>
              <a:rPr lang="el-GR" sz="1600" dirty="0"/>
              <a:t>δημιουργία διαίσθησης και βελτιστοποίηση διαδικασιών </a:t>
            </a:r>
            <a:r>
              <a:rPr lang="en-US" sz="1600" dirty="0"/>
              <a:t>(Gartner 2012) 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1727462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(2:Velocity</a:t>
            </a:r>
            <a:r>
              <a:rPr lang="el-GR" dirty="0"/>
              <a:t>=ταχύτητα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4074436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l-GR" dirty="0"/>
              <a:t>Η ταχύτητα στα </a:t>
            </a:r>
            <a:r>
              <a:rPr lang="en-US" dirty="0"/>
              <a:t>Big Data </a:t>
            </a:r>
            <a:r>
              <a:rPr lang="el-GR" dirty="0"/>
              <a:t>αφορά τον υψηλό ρυθμό με τον οποίο παράγονται νέα δεδομένα</a:t>
            </a:r>
          </a:p>
          <a:p>
            <a:r>
              <a:rPr lang="el-GR" dirty="0"/>
              <a:t>Ορισμένες εφαρμογές απαιτούν λήψη αποφάσεων σε πραγματικό χρόνο (</a:t>
            </a:r>
            <a:r>
              <a:rPr lang="en-US" dirty="0"/>
              <a:t>online</a:t>
            </a:r>
            <a:r>
              <a:rPr lang="el-GR" dirty="0"/>
              <a:t>)</a:t>
            </a:r>
            <a:r>
              <a:rPr lang="en-US" dirty="0"/>
              <a:t>:</a:t>
            </a:r>
            <a:endParaRPr lang="el-GR" dirty="0"/>
          </a:p>
          <a:p>
            <a:pPr lvl="1"/>
            <a:r>
              <a:rPr lang="el-GR" dirty="0"/>
              <a:t>ανίχνευση απάτης</a:t>
            </a:r>
            <a:r>
              <a:rPr lang="en-US" dirty="0"/>
              <a:t> (credit card fraud detection)</a:t>
            </a:r>
            <a:endParaRPr lang="el-GR" dirty="0"/>
          </a:p>
          <a:p>
            <a:pPr lvl="1"/>
            <a:r>
              <a:rPr lang="en-US" dirty="0"/>
              <a:t>recommendation systems</a:t>
            </a:r>
            <a:r>
              <a:rPr lang="el-GR" dirty="0"/>
              <a:t> (ηλεκτρονικές αγορές – θέαση περιεχομένου)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39899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(3:Variety=</a:t>
            </a:r>
            <a:r>
              <a:rPr lang="el-GR" dirty="0"/>
              <a:t>ποικιλομορφία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5023130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447145" cy="45307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Η ποικιλομορφία στα </a:t>
            </a:r>
            <a:r>
              <a:rPr lang="en-US" dirty="0"/>
              <a:t>Big Data </a:t>
            </a:r>
            <a:r>
              <a:rPr lang="el-GR" dirty="0"/>
              <a:t>αφορά τη συγκέντρωση δεδομένων από διάφορες πηγές και σε διάφορες μορφές</a:t>
            </a:r>
          </a:p>
          <a:p>
            <a:pPr>
              <a:lnSpc>
                <a:spcPct val="120000"/>
              </a:lnSpc>
            </a:pPr>
            <a:r>
              <a:rPr lang="el-GR" dirty="0"/>
              <a:t>Μορφές δεδομένων: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Κείμενο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πλοήγησης στο διαδίκτυο</a:t>
            </a:r>
          </a:p>
          <a:p>
            <a:pPr lvl="1">
              <a:lnSpc>
                <a:spcPct val="120000"/>
              </a:lnSpc>
            </a:pPr>
            <a:r>
              <a:rPr lang="el-GR" sz="2600" dirty="0" err="1"/>
              <a:t>Tweets</a:t>
            </a:r>
            <a:r>
              <a:rPr lang="el-GR" sz="2600" dirty="0"/>
              <a:t> - </a:t>
            </a:r>
            <a:r>
              <a:rPr lang="el-GR" sz="2600" dirty="0" err="1"/>
              <a:t>Posts</a:t>
            </a:r>
            <a:endParaRPr lang="el-GR" sz="2600" dirty="0"/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αισθητήρων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Ήχος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Βίντεο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Αρχεία καταγραφής (</a:t>
            </a:r>
            <a:r>
              <a:rPr lang="el-GR" sz="2600" dirty="0" err="1"/>
              <a:t>logs</a:t>
            </a:r>
            <a:r>
              <a:rPr lang="el-GR" sz="2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l-GR" dirty="0"/>
              <a:t>…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7985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3C931-6353-DC4B-BE42-4E164851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>
                <a:solidFill>
                  <a:srgbClr val="FFFFFF"/>
                </a:solidFill>
              </a:rPr>
              <a:t>+ 1 </a:t>
            </a:r>
            <a:r>
              <a:rPr lang="en-US" sz="4000">
                <a:solidFill>
                  <a:srgbClr val="FFFFFF"/>
                </a:solidFill>
              </a:rPr>
              <a:t>V: Veracity (</a:t>
            </a:r>
            <a:r>
              <a:rPr lang="el-GR" sz="4000">
                <a:solidFill>
                  <a:srgbClr val="FFFFFF"/>
                </a:solidFill>
              </a:rPr>
              <a:t>φιλαλήθεια</a:t>
            </a:r>
            <a:r>
              <a:rPr lang="en-US" sz="400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E640D-2C02-9946-8E9B-65FD5755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570FA72-C68B-48F7-BACB-1AF44E673D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654761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1593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094104" y="802955"/>
            <a:ext cx="5857489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Big Data και επ</a:t>
            </a:r>
            <a:r>
              <a:rPr lang="en-US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ιχειρήσεις</a:t>
            </a: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Image result for return on investment p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t="6399" r="6967" b="19335"/>
          <a:stretch/>
        </p:blipFill>
        <p:spPr bwMode="auto">
          <a:xfrm>
            <a:off x="153958" y="2096656"/>
            <a:ext cx="4385059" cy="24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6090574" y="2257007"/>
            <a:ext cx="5614874" cy="176666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1800" dirty="0" err="1">
                <a:solidFill>
                  <a:srgbClr val="000000"/>
                </a:solidFill>
              </a:rPr>
              <a:t>Δεν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είν</a:t>
            </a:r>
            <a:r>
              <a:rPr lang="en-US" sz="1800" dirty="0">
                <a:solidFill>
                  <a:srgbClr val="000000"/>
                </a:solidFill>
              </a:rPr>
              <a:t>αι όλα τα δεδομένα Big Data </a:t>
            </a:r>
          </a:p>
          <a:p>
            <a:r>
              <a:rPr lang="en-US" sz="1800" dirty="0" err="1">
                <a:solidFill>
                  <a:srgbClr val="000000"/>
                </a:solidFill>
              </a:rPr>
              <a:t>Το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σύστημ</a:t>
            </a:r>
            <a:r>
              <a:rPr lang="en-US" sz="1800" dirty="0">
                <a:solidFill>
                  <a:srgbClr val="000000"/>
                </a:solidFill>
              </a:rPr>
              <a:t>α Big Data που </a:t>
            </a:r>
            <a:r>
              <a:rPr lang="el-GR" sz="1800" dirty="0">
                <a:solidFill>
                  <a:srgbClr val="000000"/>
                </a:solidFill>
              </a:rPr>
              <a:t>κατά περίπτωση προτείνεται </a:t>
            </a:r>
            <a:r>
              <a:rPr lang="en-US" sz="1800" dirty="0">
                <a:solidFill>
                  <a:srgbClr val="000000"/>
                </a:solidFill>
              </a:rPr>
              <a:t>θα πρέπει: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πα</a:t>
            </a:r>
            <a:r>
              <a:rPr lang="en-US" sz="1800" dirty="0" err="1">
                <a:solidFill>
                  <a:srgbClr val="000000"/>
                </a:solidFill>
              </a:rPr>
              <a:t>ρέχει</a:t>
            </a:r>
            <a:r>
              <a:rPr lang="en-US" sz="1800" dirty="0">
                <a:solidFill>
                  <a:srgbClr val="000000"/>
                </a:solidFill>
              </a:rPr>
              <a:t> π</a:t>
            </a:r>
            <a:r>
              <a:rPr lang="en-US" sz="1800" dirty="0" err="1">
                <a:solidFill>
                  <a:srgbClr val="000000"/>
                </a:solidFill>
              </a:rPr>
              <a:t>ροστιθέμενη</a:t>
            </a:r>
            <a:r>
              <a:rPr lang="en-US" sz="1800" dirty="0">
                <a:solidFill>
                  <a:srgbClr val="000000"/>
                </a:solidFill>
              </a:rPr>
              <a:t> α</a:t>
            </a:r>
            <a:r>
              <a:rPr lang="en-US" sz="1800" dirty="0" err="1">
                <a:solidFill>
                  <a:srgbClr val="000000"/>
                </a:solidFill>
              </a:rPr>
              <a:t>ξί</a:t>
            </a:r>
            <a:r>
              <a:rPr lang="en-US" sz="1800" dirty="0">
                <a:solidFill>
                  <a:srgbClr val="000000"/>
                </a:solidFill>
              </a:rPr>
              <a:t>α για την επιχείρηση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</a:t>
            </a:r>
            <a:r>
              <a:rPr lang="en-US" sz="1800" dirty="0" err="1">
                <a:solidFill>
                  <a:srgbClr val="000000"/>
                </a:solidFill>
              </a:rPr>
              <a:t>είν</a:t>
            </a:r>
            <a:r>
              <a:rPr lang="en-US" sz="1800" dirty="0">
                <a:solidFill>
                  <a:srgbClr val="000000"/>
                </a:solidFill>
              </a:rPr>
              <a:t>αι οικονομικό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</a:t>
            </a:r>
            <a:r>
              <a:rPr lang="en-US" sz="1800" dirty="0" err="1">
                <a:solidFill>
                  <a:srgbClr val="000000"/>
                </a:solidFill>
              </a:rPr>
              <a:t>λειτουργεί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με</a:t>
            </a:r>
            <a:r>
              <a:rPr lang="en-US" sz="1800" dirty="0">
                <a:solidFill>
                  <a:srgbClr val="000000"/>
                </a:solidFill>
              </a:rPr>
              <a:t> απ</a:t>
            </a:r>
            <a:r>
              <a:rPr lang="en-US" sz="1800" dirty="0" err="1">
                <a:solidFill>
                  <a:srgbClr val="000000"/>
                </a:solidFill>
              </a:rPr>
              <a:t>οδεκτή</a:t>
            </a:r>
            <a:r>
              <a:rPr lang="en-US" sz="1800" dirty="0">
                <a:solidFill>
                  <a:srgbClr val="000000"/>
                </a:solidFill>
              </a:rPr>
              <a:t> τα</a:t>
            </a:r>
            <a:r>
              <a:rPr lang="en-US" sz="1800" dirty="0" err="1">
                <a:solidFill>
                  <a:srgbClr val="000000"/>
                </a:solidFill>
              </a:rPr>
              <a:t>χύτητ</a:t>
            </a:r>
            <a:r>
              <a:rPr lang="en-US" sz="1800" dirty="0">
                <a:solidFill>
                  <a:srgbClr val="000000"/>
                </a:solidFill>
              </a:rPr>
              <a:t>α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34CA47B-BB17-47C7-9E60-64B1219A2C73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sz="1100">
              <a:solidFill>
                <a:srgbClr val="89898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10879-7235-4791-BFF0-54B218E35257}"/>
              </a:ext>
            </a:extLst>
          </p:cNvPr>
          <p:cNvSpPr txBox="1"/>
          <p:nvPr/>
        </p:nvSpPr>
        <p:spPr>
          <a:xfrm>
            <a:off x="1291166" y="4589635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Return On Investment</a:t>
            </a:r>
            <a:endParaRPr lang="el-GR" dirty="0">
              <a:solidFill>
                <a:srgbClr val="00B0F0"/>
              </a:solidFill>
            </a:endParaRPr>
          </a:p>
        </p:txBody>
      </p:sp>
      <p:pic>
        <p:nvPicPr>
          <p:cNvPr id="3074" name="Picture 2" descr="big data - Marketoonist | Tom Fishburne">
            <a:extLst>
              <a:ext uri="{FF2B5EF4-FFF2-40B4-BE49-F238E27FC236}">
                <a16:creationId xmlns:a16="http://schemas.microsoft.com/office/drawing/2014/main" id="{CA8DE310-6738-5073-BEE4-28C950CBD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347" y="4177617"/>
            <a:ext cx="3345576" cy="236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369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14FBE6-249C-9991-01B8-26C9C69E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Big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B5BD16-6FDA-54F7-4016-707CAD5F9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Μεγάλα δεδομένα 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5A063-241A-CB5A-1954-8EA2032E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</a:t>
            </a:fld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26BFF-E857-2B9D-4FEF-45385BF0355B}"/>
              </a:ext>
            </a:extLst>
          </p:cNvPr>
          <p:cNvSpPr txBox="1"/>
          <p:nvPr/>
        </p:nvSpPr>
        <p:spPr>
          <a:xfrm>
            <a:off x="6578330" y="2070078"/>
            <a:ext cx="53866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Every company has big data in its future and every company</a:t>
            </a:r>
            <a:r>
              <a:rPr lang="el-GR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will eventually be in the data business.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  <a:hlinkClick r:id="rId2"/>
              </a:rPr>
              <a:t>Thomas H. Davenport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2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Τεχνολογίες</a:t>
            </a:r>
            <a:r>
              <a:rPr lang="en-US" dirty="0">
                <a:solidFill>
                  <a:srgbClr val="FFFFFF"/>
                </a:solidFill>
              </a:rPr>
              <a:t> π</a:t>
            </a:r>
            <a:r>
              <a:rPr lang="en-US" dirty="0" err="1">
                <a:solidFill>
                  <a:srgbClr val="FFFFFF"/>
                </a:solidFill>
              </a:rPr>
              <a:t>ου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σχετίζοντ</a:t>
            </a:r>
            <a:r>
              <a:rPr lang="en-US" dirty="0">
                <a:solidFill>
                  <a:srgbClr val="FFFFFF"/>
                </a:solidFill>
              </a:rPr>
              <a:t>α</a:t>
            </a:r>
            <a:r>
              <a:rPr lang="en-US" dirty="0" err="1">
                <a:solidFill>
                  <a:srgbClr val="FFFFFF"/>
                </a:solidFill>
              </a:rPr>
              <a:t>ι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με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τ</a:t>
            </a:r>
            <a:r>
              <a:rPr lang="en-US" dirty="0">
                <a:solidFill>
                  <a:srgbClr val="FFFFFF"/>
                </a:solidFill>
              </a:rPr>
              <a:t>α Big Data</a:t>
            </a:r>
          </a:p>
        </p:txBody>
      </p:sp>
      <p:pic>
        <p:nvPicPr>
          <p:cNvPr id="8" name="Picture 4" descr="Big data made me do it.. Going “Nerd” viral | by Josh Lee | Medium">
            <a:extLst>
              <a:ext uri="{FF2B5EF4-FFF2-40B4-BE49-F238E27FC236}">
                <a16:creationId xmlns:a16="http://schemas.microsoft.com/office/drawing/2014/main" id="{EAB96B03-1CF7-42CF-AD12-73650F235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r="1" b="21206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7615707" y="566670"/>
            <a:ext cx="4125532" cy="569527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Map Reduce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Compute Engines (Spark, Tez, </a:t>
            </a:r>
            <a:r>
              <a:rPr lang="en-US" sz="2000" dirty="0" err="1">
                <a:solidFill>
                  <a:srgbClr val="FFFFFF"/>
                </a:solidFill>
              </a:rPr>
              <a:t>Flink</a:t>
            </a:r>
            <a:r>
              <a:rPr lang="en-US" sz="2000" dirty="0">
                <a:solidFill>
                  <a:srgbClr val="FFFFFF"/>
                </a:solidFill>
              </a:rPr>
              <a:t>, Storm, …)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In-memory technology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NoSQL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Cloud computing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Containers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Serverless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IoT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Edge computing (fog computing)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Machine learning – analytics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Deep learning – business intelligence</a:t>
            </a:r>
            <a:endParaRPr lang="el-GR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Large Language Models</a:t>
            </a:r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E83847E-F973-4043-AFE3-EB6A63798C87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9709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2EE86-B264-22EE-9D60-E0B95E91D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13237-EB51-1B72-D1B2-05D73EE6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Big Data</a:t>
            </a:r>
            <a:endParaRPr lang="en-G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E7D5C4-7563-30D9-7AAD-A4B6165A2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Δεν είναι όλα μεγάλα δεδομένα (ακόμα και αν φαίνονται έτσι</a:t>
            </a:r>
            <a:r>
              <a:rPr lang="en-US" dirty="0"/>
              <a:t> …</a:t>
            </a:r>
            <a:r>
              <a:rPr lang="el-GR" dirty="0"/>
              <a:t>) 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2EE77-0AB9-B7E1-5B37-DF8EFAE7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28677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7071F-4940-DAC6-C9BF-A0A9A9DD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FA673F-A81D-7BFF-17A0-6B7200CC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0" dirty="0">
                <a:solidFill>
                  <a:srgbClr val="000000"/>
                </a:solidFill>
                <a:effectLst/>
                <a:latin typeface="system-ui"/>
              </a:rPr>
              <a:t>Command-line Tools can be 235x Faster than your Hadoop Cluster (2014)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CA5E2B-A2F5-4E37-A00E-0132636F64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>
              <a:solidFill>
                <a:srgbClr val="000000"/>
              </a:solidFill>
              <a:latin typeface="system-ui"/>
            </a:endParaRPr>
          </a:p>
          <a:p>
            <a:endParaRPr lang="en-GB" b="1" i="0">
              <a:solidFill>
                <a:srgbClr val="000000"/>
              </a:solidFill>
              <a:effectLst/>
              <a:latin typeface="system-ui"/>
            </a:endParaRPr>
          </a:p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37808-29BB-4A85-655F-29D19E6FE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22</a:t>
            </a:fld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3FEED-1DC5-A4CA-604F-87A69BEC7B7E}"/>
              </a:ext>
            </a:extLst>
          </p:cNvPr>
          <p:cNvSpPr txBox="1"/>
          <p:nvPr/>
        </p:nvSpPr>
        <p:spPr>
          <a:xfrm>
            <a:off x="7135955" y="5254625"/>
            <a:ext cx="3980329" cy="338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l-GR" sz="1600"/>
              <a:t>$ </a:t>
            </a:r>
            <a:r>
              <a:rPr lang="en-GR" sz="1600"/>
              <a:t>cat *.pgn | grep 'Result' | sort | uniq -c</a:t>
            </a:r>
            <a:endParaRPr lang="en-G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0F42B4-49C1-B894-2DB3-6B983B5E722B}"/>
              </a:ext>
            </a:extLst>
          </p:cNvPr>
          <p:cNvSpPr txBox="1"/>
          <p:nvPr/>
        </p:nvSpPr>
        <p:spPr>
          <a:xfrm>
            <a:off x="7073254" y="1690688"/>
            <a:ext cx="41057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[Event "Sparkassen Final"]</a:t>
            </a:r>
          </a:p>
          <a:p>
            <a:r>
              <a:rPr lang="en-GB" sz="900"/>
              <a:t>[Site "Dortmund"]</a:t>
            </a:r>
          </a:p>
          <a:p>
            <a:r>
              <a:rPr lang="en-GB" sz="900"/>
              <a:t>[Date "2002.07.18"]</a:t>
            </a:r>
          </a:p>
          <a:p>
            <a:r>
              <a:rPr lang="en-GB" sz="900"/>
              <a:t>[Round "01"]</a:t>
            </a:r>
          </a:p>
          <a:p>
            <a:r>
              <a:rPr lang="en-GB" sz="900"/>
              <a:t>[White "Leko, Peter"]</a:t>
            </a:r>
          </a:p>
          <a:p>
            <a:r>
              <a:rPr lang="en-GB" sz="900"/>
              <a:t>[Black "Topalov, Veselin"]</a:t>
            </a:r>
          </a:p>
          <a:p>
            <a:r>
              <a:rPr lang="en-GB" sz="900"/>
              <a:t>[Result "1-0"]</a:t>
            </a:r>
          </a:p>
          <a:p>
            <a:r>
              <a:rPr lang="en-GB" sz="900"/>
              <a:t>[ECO "B45"]</a:t>
            </a:r>
          </a:p>
          <a:p>
            <a:endParaRPr lang="en-GB" sz="900"/>
          </a:p>
          <a:p>
            <a:r>
              <a:rPr lang="en-GB" sz="900"/>
              <a:t>1. e4 c5 2. Nf3 e6 3. d4 cxd4 4. Nxd4 Nf6 5. Nc3 Nc6 6. Nxc6 bxc6 7. e5 Nd5</a:t>
            </a:r>
          </a:p>
          <a:p>
            <a:r>
              <a:rPr lang="en-GB" sz="900"/>
              <a:t>8. Ne4 Bb7 9. Be2 c5 10. O-O Qc7 11. Nd6+ Bxd6 12. exd6 Qc6 13. f3 c4 14.</a:t>
            </a:r>
          </a:p>
          <a:p>
            <a:r>
              <a:rPr lang="en-GB" sz="900"/>
              <a:t>Qd4 O-O 15. Bxc4 Rfc8 16. b3 Qxd6 17. Rf2 Qb6 18. Bb2 Qxd4 19. Bxd4 Nb4 20.</a:t>
            </a:r>
          </a:p>
          <a:p>
            <a:r>
              <a:rPr lang="en-GB" sz="900"/>
              <a:t>c3 d5 21. Bf1 Nc6 22. Be3 Ne7 23. Rc1 a5 24. Rfc2 e5 25. c4 f6 26. cxd5</a:t>
            </a:r>
          </a:p>
          <a:p>
            <a:r>
              <a:rPr lang="en-GB" sz="900"/>
              <a:t>Rxc2 27. Rxc2 Nxd5 28. Bd2 a4 29. bxa4 Rxa4 30. Bb5 Ra8 31. a4 Kf8 32. a5</a:t>
            </a:r>
          </a:p>
          <a:p>
            <a:r>
              <a:rPr lang="en-GB" sz="900"/>
              <a:t>Ba6 33. Ba4 Rb8 34. Kf2 Rb1 35. Rc1 Rb2 36. Rc2 Rb1 37. Kg3 Ne7 38. Bd7 Kf7</a:t>
            </a:r>
          </a:p>
          <a:p>
            <a:r>
              <a:rPr lang="en-GB" sz="900"/>
              <a:t>39. Rc7 Rb2 40. Bc3 Ra2 41. Bh3 Ra4 42. Ra7 Bb5 43. Bf5 h5 44. h4 Kf8 45.</a:t>
            </a:r>
          </a:p>
          <a:p>
            <a:r>
              <a:rPr lang="en-GB" sz="900"/>
              <a:t>Ra8+ Kf7 46. Bc2 Rf4 47. a6 Bc6 48. Rd8 Nf5+ 49. Bxf5 Rxf5 50. Rc8 Bd5 51.</a:t>
            </a:r>
          </a:p>
          <a:p>
            <a:r>
              <a:rPr lang="en-GB" sz="900"/>
              <a:t>a7 Rf4 52. a8=Q Bxa8 53. Rxa8 Rc4 54. Bd2 Kg6 55. Ra7 Rd4 56. Be3 Rc4 57.</a:t>
            </a:r>
          </a:p>
          <a:p>
            <a:r>
              <a:rPr lang="en-GB" sz="900"/>
              <a:t>Rb7 Rc3 58. Bd2 Rc2 59. Ba5 Ra2 60. Bd8 Ra8 61. Bb6 Rc8 62. Rc7 Rb8 63. Bc5</a:t>
            </a:r>
          </a:p>
          <a:p>
            <a:r>
              <a:rPr lang="en-GB" sz="900"/>
              <a:t>Re8 64. Kf2 Rh8 65. Ke3 Ra8 66. Kd3 Ra4 67. g3 Ra8 68. Ke4 Rh8 69. Kd5 Rd8+</a:t>
            </a:r>
          </a:p>
          <a:p>
            <a:r>
              <a:rPr lang="en-GB" sz="900"/>
              <a:t>70. Ke6 Ra8 71. Bd6 Re8+ 72. Be7 Ra8 73. Rb7 Ra6+ 74. Bd6 Ra8 75. f4 exf4</a:t>
            </a:r>
          </a:p>
          <a:p>
            <a:r>
              <a:rPr lang="en-GB" sz="900"/>
              <a:t>76. gxf4 Ra6 77. Rd7 Ra8 78. f5+ Kh7 79. Kf7 Ra4 80. Bf8 Rg4 81. Bxg7 1-0</a:t>
            </a:r>
            <a:endParaRPr lang="en-GR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B7793C-2BC0-42E8-7B30-1F13419BD307}"/>
              </a:ext>
            </a:extLst>
          </p:cNvPr>
          <p:cNvSpPr txBox="1"/>
          <p:nvPr/>
        </p:nvSpPr>
        <p:spPr>
          <a:xfrm>
            <a:off x="540072" y="4038907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dirty="0">
                <a:solidFill>
                  <a:srgbClr val="373737"/>
                </a:solidFill>
                <a:latin typeface="Myriad Pro"/>
              </a:rPr>
              <a:t>”</a:t>
            </a:r>
            <a:r>
              <a:rPr lang="en-GB" sz="1200" b="0" i="0" dirty="0">
                <a:solidFill>
                  <a:srgbClr val="373737"/>
                </a:solidFill>
                <a:effectLst/>
                <a:latin typeface="Myriad Pro"/>
              </a:rPr>
              <a:t>Hopefully, this has illustrated some points about using and abusing tools like Hadoop for data processing tasks that can better be accomplished on a single machine with simple shell commands and tools. If you have a huge amount of data or really need distributed processing, then tools like Hadoop may be required, but more often than not these days I see Hadoop used where a traditional relational database or other solutions would be far better in terms of performance, cost of implementation, and ongoing maintenance.</a:t>
            </a:r>
            <a:r>
              <a:rPr lang="en-US" sz="1200" dirty="0">
                <a:solidFill>
                  <a:srgbClr val="373737"/>
                </a:solidFill>
                <a:latin typeface="Myriad Pro"/>
              </a:rPr>
              <a:t>”</a:t>
            </a:r>
            <a:endParaRPr lang="en-G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8D2FC-365D-127A-B4B0-5D70568C89EB}"/>
              </a:ext>
            </a:extLst>
          </p:cNvPr>
          <p:cNvSpPr txBox="1"/>
          <p:nvPr/>
        </p:nvSpPr>
        <p:spPr>
          <a:xfrm>
            <a:off x="380999" y="5810947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1100" dirty="0">
                <a:hlinkClick r:id="rId3"/>
              </a:rPr>
              <a:t>https://adamdrake.com/command-line-tools-can-be-235x-faster-than-your-hadoop-cluster.html</a:t>
            </a:r>
            <a:r>
              <a:rPr lang="el-GR" sz="1100" dirty="0"/>
              <a:t> </a:t>
            </a:r>
          </a:p>
          <a:p>
            <a:pPr algn="ctr"/>
            <a:r>
              <a:rPr lang="en-GB" sz="1100" dirty="0">
                <a:hlinkClick r:id="rId4"/>
              </a:rPr>
              <a:t>https://</a:t>
            </a:r>
            <a:r>
              <a:rPr lang="en-GB" sz="1100" dirty="0" err="1">
                <a:hlinkClick r:id="rId4"/>
              </a:rPr>
              <a:t>web.archive.org</a:t>
            </a:r>
            <a:r>
              <a:rPr lang="en-GB" sz="1100" dirty="0">
                <a:hlinkClick r:id="rId4"/>
              </a:rPr>
              <a:t>/web/20140119221101/https://tomhayden3.com/2013/12/27/chess-</a:t>
            </a:r>
            <a:r>
              <a:rPr lang="en-GB" sz="1100" dirty="0" err="1">
                <a:hlinkClick r:id="rId4"/>
              </a:rPr>
              <a:t>mr</a:t>
            </a:r>
            <a:r>
              <a:rPr lang="en-GB" sz="1100" dirty="0">
                <a:hlinkClick r:id="rId4"/>
              </a:rPr>
              <a:t>-job/</a:t>
            </a:r>
            <a:r>
              <a:rPr lang="el-GR" sz="1100" dirty="0"/>
              <a:t> </a:t>
            </a:r>
            <a:endParaRPr lang="en-GB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593CED-B982-0B7F-0A67-4DD03E804D53}"/>
              </a:ext>
            </a:extLst>
          </p:cNvPr>
          <p:cNvSpPr txBox="1"/>
          <p:nvPr/>
        </p:nvSpPr>
        <p:spPr>
          <a:xfrm>
            <a:off x="540072" y="2223025"/>
            <a:ext cx="5777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/>
              <a:t>26 </a:t>
            </a:r>
            <a:r>
              <a:rPr lang="el-GR" dirty="0"/>
              <a:t>λεπτά για επεξεργασία 1.75</a:t>
            </a:r>
            <a:r>
              <a:rPr lang="en-US" dirty="0"/>
              <a:t>GB </a:t>
            </a:r>
            <a:r>
              <a:rPr lang="el-GR" dirty="0"/>
              <a:t>δεδομένων αγώνων </a:t>
            </a:r>
            <a:r>
              <a:rPr lang="el-GR" dirty="0" err="1"/>
              <a:t>σκακιού</a:t>
            </a:r>
            <a:r>
              <a:rPr lang="en-US" dirty="0"/>
              <a:t> </a:t>
            </a:r>
            <a:r>
              <a:rPr lang="el-GR" dirty="0"/>
              <a:t>σε </a:t>
            </a:r>
            <a:r>
              <a:rPr lang="en-US" dirty="0"/>
              <a:t>Amazon Elastic Map Reduce  </a:t>
            </a:r>
            <a:r>
              <a:rPr lang="en-US" dirty="0" err="1"/>
              <a:t>έ</a:t>
            </a:r>
            <a:r>
              <a:rPr lang="el-GR" dirty="0" err="1"/>
              <a:t>ναντι</a:t>
            </a:r>
            <a:r>
              <a:rPr lang="el-GR" dirty="0"/>
              <a:t> 12 δευτερολέπτων σε έναν </a:t>
            </a:r>
            <a:r>
              <a:rPr lang="el-GR" dirty="0" err="1"/>
              <a:t>απλ</a:t>
            </a:r>
            <a:r>
              <a:rPr lang="en-US" dirty="0"/>
              <a:t>ό</a:t>
            </a:r>
            <a:r>
              <a:rPr lang="el-GR" dirty="0"/>
              <a:t> υπολογιστή με εντολές γραμμής εντολών</a:t>
            </a:r>
            <a:endParaRPr lang="en-G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D79348-E901-6C03-00A4-DC7EEB818111}"/>
              </a:ext>
            </a:extLst>
          </p:cNvPr>
          <p:cNvSpPr txBox="1"/>
          <p:nvPr/>
        </p:nvSpPr>
        <p:spPr>
          <a:xfrm>
            <a:off x="8758567" y="1998410"/>
            <a:ext cx="20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X</a:t>
            </a:r>
            <a:r>
              <a:rPr lang="en-GR"/>
              <a:t> 2.000.000 </a:t>
            </a:r>
            <a:r>
              <a:rPr lang="el-GR"/>
              <a:t>αγώνες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17563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E104-7795-7356-56BD-9CADB36E1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8F2F-D583-2370-F371-3484D4A4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1</a:t>
            </a:r>
            <a:r>
              <a:rPr lang="en-US" b="1" dirty="0"/>
              <a:t>BRC (1 Billion Row Challenge)</a:t>
            </a:r>
            <a:endParaRPr lang="en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B5DB4-79EE-5529-89EF-6A7CD720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23</a:t>
            </a:fld>
            <a:endParaRPr lang="el-GR"/>
          </a:p>
        </p:txBody>
      </p:sp>
      <p:pic>
        <p:nvPicPr>
          <p:cNvPr id="16" name="Content Placeholder 15" descr="A screenshot of a website&#10;&#10;Description automatically generated">
            <a:extLst>
              <a:ext uri="{FF2B5EF4-FFF2-40B4-BE49-F238E27FC236}">
                <a16:creationId xmlns:a16="http://schemas.microsoft.com/office/drawing/2014/main" id="{3D680CB6-9B3A-EED2-73FD-885C30E9EA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70264"/>
            <a:ext cx="5257801" cy="1043020"/>
          </a:xfr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73E3B0F-C5FE-AA2B-9D60-A466B9528BB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48" y="1825625"/>
            <a:ext cx="42097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5A63A-D6B9-4B92-F60F-66334E238752}"/>
              </a:ext>
            </a:extLst>
          </p:cNvPr>
          <p:cNvSpPr txBox="1"/>
          <p:nvPr/>
        </p:nvSpPr>
        <p:spPr>
          <a:xfrm>
            <a:off x="1834402" y="6176963"/>
            <a:ext cx="31891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hlinkClick r:id="rId5"/>
              </a:rPr>
              <a:t>https://github.com/gunnarmorling/1brc</a:t>
            </a:r>
            <a:r>
              <a:rPr lang="en-US" sz="1100" dirty="0"/>
              <a:t> </a:t>
            </a:r>
            <a:endParaRPr lang="en-G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1C456-2CAE-CE7C-7B83-CD482E5EF76F}"/>
              </a:ext>
            </a:extLst>
          </p:cNvPr>
          <p:cNvSpPr txBox="1"/>
          <p:nvPr/>
        </p:nvSpPr>
        <p:spPr>
          <a:xfrm rot="19408380">
            <a:off x="1018615" y="2368340"/>
            <a:ext cx="16315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2400" dirty="0"/>
              <a:t>12GB</a:t>
            </a:r>
            <a:r>
              <a:rPr lang="el-GR" sz="2400" dirty="0"/>
              <a:t> </a:t>
            </a:r>
            <a:r>
              <a:rPr lang="en-GR" sz="2400" dirty="0"/>
              <a:t>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1682D-D066-D8F3-7091-FC21FF8F0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103" y="2613284"/>
            <a:ext cx="4543591" cy="415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5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BF02F-8E6E-3659-7459-3B0751A85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690157-A008-1B65-AACF-D8057B87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Apache Hadoop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2C909-A2BD-4D99-A3BA-E33DA841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24</a:t>
            </a:fld>
            <a:endParaRPr lang="el-GR"/>
          </a:p>
        </p:txBody>
      </p:sp>
      <p:pic>
        <p:nvPicPr>
          <p:cNvPr id="2056" name="Picture 8" descr="Apache hadoop logo - Icônes Médias sociaux et logos">
            <a:extLst>
              <a:ext uri="{FF2B5EF4-FFF2-40B4-BE49-F238E27FC236}">
                <a16:creationId xmlns:a16="http://schemas.microsoft.com/office/drawing/2014/main" id="{6B7BB95E-E5C4-F1BB-8D98-8EE86DC7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675" y="562161"/>
            <a:ext cx="1919195" cy="191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867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B15C6C5-61E6-4B2C-8B57-3E1346130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Το δίλημμα scale up ή scale out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01F27DA-DAC1-4882-B66C-65DB97B98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Scale up</a:t>
            </a:r>
            <a:r>
              <a:rPr lang="en-US" sz="2000"/>
              <a:t>: Ένα μηχάνημα υψηλών προδιαγραφών και υψηλής αξιοπιστίας </a:t>
            </a:r>
            <a:r>
              <a:rPr lang="en-US" sz="2000">
                <a:sym typeface="Wingdings" panose="05000000000000000000" pitchFamily="2" charset="2"/>
              </a:rPr>
              <a:t> </a:t>
            </a:r>
            <a:r>
              <a:rPr lang="en-US" sz="2000"/>
              <a:t>εκθετική αύξηση κόστους</a:t>
            </a:r>
          </a:p>
          <a:p>
            <a:r>
              <a:rPr lang="en-US" sz="2000" b="1"/>
              <a:t>Scale out</a:t>
            </a:r>
            <a:r>
              <a:rPr lang="en-US" sz="2000"/>
              <a:t>: Μια συστάδα μηχανημάτων αποτελούμενη από απλούς υπολογιστές μέτριας αξιοπιστίας (commodity hardware) </a:t>
            </a:r>
            <a:r>
              <a:rPr lang="en-US" sz="2000">
                <a:sym typeface="Wingdings" panose="05000000000000000000" pitchFamily="2" charset="2"/>
              </a:rPr>
              <a:t> </a:t>
            </a:r>
            <a:r>
              <a:rPr lang="en-US" sz="2000"/>
              <a:t>γραμμική αύξηση κόστους</a:t>
            </a:r>
          </a:p>
        </p:txBody>
      </p:sp>
      <p:pic>
        <p:nvPicPr>
          <p:cNvPr id="1026" name="Picture 2" descr="Αποτέλεσμα εικόνας για scale up vs scale out">
            <a:extLst>
              <a:ext uri="{FF2B5EF4-FFF2-40B4-BE49-F238E27FC236}">
                <a16:creationId xmlns:a16="http://schemas.microsoft.com/office/drawing/2014/main" id="{CE130D47-2CF4-4CBB-8F30-0439981098B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746218"/>
            <a:ext cx="6903720" cy="336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C5F7E44A-8CB0-4433-A9EE-C62DF4C6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D74D2C4-C843-412D-9C67-6E6796AB11E2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2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EFECF1D-A72F-4CE6-9E0B-E3408CFEB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l-GR" sz="4000" dirty="0"/>
              <a:t>Η έννοια της κλιμάκωσης</a:t>
            </a:r>
            <a:r>
              <a:rPr lang="en-US" sz="4000" dirty="0"/>
              <a:t> </a:t>
            </a:r>
            <a:r>
              <a:rPr lang="el-GR" sz="4000" dirty="0"/>
              <a:t>στο λειτουργικό επίπεδο</a:t>
            </a: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BB1CF77A-0D54-412D-8A20-9FC4518A91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892095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Γραφικό 6" descr="Θλιμμένο πρόσωπο χωρίς γέμισμα">
            <a:extLst>
              <a:ext uri="{FF2B5EF4-FFF2-40B4-BE49-F238E27FC236}">
                <a16:creationId xmlns:a16="http://schemas.microsoft.com/office/drawing/2014/main" id="{C014CA23-DDA2-49E9-9A7F-2AE036D4E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91863" y="1200752"/>
            <a:ext cx="914400" cy="914400"/>
          </a:xfrm>
          <a:prstGeom prst="rect">
            <a:avLst/>
          </a:prstGeom>
        </p:spPr>
      </p:pic>
      <p:pic>
        <p:nvPicPr>
          <p:cNvPr id="9" name="Γραφικό 8" descr="Ουδέτερο πρόσωπο χωρίς γέμισμα">
            <a:extLst>
              <a:ext uri="{FF2B5EF4-FFF2-40B4-BE49-F238E27FC236}">
                <a16:creationId xmlns:a16="http://schemas.microsoft.com/office/drawing/2014/main" id="{3A208076-5459-4B07-9899-8D1801BA0F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91863" y="2971800"/>
            <a:ext cx="914400" cy="914400"/>
          </a:xfrm>
          <a:prstGeom prst="rect">
            <a:avLst/>
          </a:prstGeom>
        </p:spPr>
      </p:pic>
      <p:pic>
        <p:nvPicPr>
          <p:cNvPr id="13" name="Γραφικό 12" descr="Πρόσωπο με γυαλιά ηλίου χωρίς γέμισμα">
            <a:extLst>
              <a:ext uri="{FF2B5EF4-FFF2-40B4-BE49-F238E27FC236}">
                <a16:creationId xmlns:a16="http://schemas.microsoft.com/office/drawing/2014/main" id="{857156EB-FEEF-4B6B-A83D-F9EDED3276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91863" y="4858351"/>
            <a:ext cx="914400" cy="914400"/>
          </a:xfrm>
          <a:prstGeom prst="rect">
            <a:avLst/>
          </a:prstGeom>
        </p:spPr>
      </p:pic>
      <p:sp>
        <p:nvSpPr>
          <p:cNvPr id="14" name="Θέση αριθμού διαφάνειας 13">
            <a:extLst>
              <a:ext uri="{FF2B5EF4-FFF2-40B4-BE49-F238E27FC236}">
                <a16:creationId xmlns:a16="http://schemas.microsoft.com/office/drawing/2014/main" id="{04B341D2-9153-44DC-9765-02633020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5193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1A2220-733D-464F-B6A0-825BFC0638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9CBEE7-00AC-4444-BDDE-34E9DAD2BA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F0F8CA-C8A8-4D88-B500-7EF74B908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F624CF1-C5C0-41A1-B14F-0F580E57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l-GR" sz="4400" dirty="0"/>
              <a:t>Η έννοια της κλιμάκωσης αλγοριθμικά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Θέση περιεχομένου 2">
                <a:extLst>
                  <a:ext uri="{FF2B5EF4-FFF2-40B4-BE49-F238E27FC236}">
                    <a16:creationId xmlns:a16="http://schemas.microsoft.com/office/drawing/2014/main" id="{3648DB8B-B7FE-4509-BF00-2EA51AE15B7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21913861"/>
                  </p:ext>
                </p:extLst>
              </p:nvPr>
            </p:nvGraphicFramePr>
            <p:xfrm>
              <a:off x="5280024" y="442762"/>
              <a:ext cx="6559049" cy="59135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Θέση περιεχομένου 2">
                <a:extLst>
                  <a:ext uri="{FF2B5EF4-FFF2-40B4-BE49-F238E27FC236}">
                    <a16:creationId xmlns:a16="http://schemas.microsoft.com/office/drawing/2014/main" id="{3648DB8B-B7FE-4509-BF00-2EA51AE15B7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21913861"/>
                  </p:ext>
                </p:extLst>
              </p:nvPr>
            </p:nvGraphicFramePr>
            <p:xfrm>
              <a:off x="5280024" y="442762"/>
              <a:ext cx="6559049" cy="59135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473443AB-D1EE-4CD4-9D9C-7C3FAD20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8828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A9EEA7-DCD3-4A3C-AF37-B785E1CFAD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FB5898-E435-4BBC-BD76-77A923DC06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3C0D87-3C30-4026-ACAE-7445C6C57F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Hadoop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838200" y="1825625"/>
            <a:ext cx="5810250" cy="47371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Το </a:t>
            </a:r>
            <a:r>
              <a:rPr lang="en-US" dirty="0"/>
              <a:t>Hadoop </a:t>
            </a:r>
            <a:r>
              <a:rPr lang="el-GR" dirty="0"/>
              <a:t>είναι ένα </a:t>
            </a:r>
            <a:r>
              <a:rPr lang="en-US" dirty="0"/>
              <a:t>framework </a:t>
            </a:r>
            <a:r>
              <a:rPr lang="el-GR" dirty="0"/>
              <a:t>που επιτρέπει την αποθήκευση δεδομένων και την παράλληλη εκτέλεση εφαρμογών</a:t>
            </a:r>
            <a:r>
              <a:rPr lang="en-US" dirty="0"/>
              <a:t> </a:t>
            </a:r>
            <a:r>
              <a:rPr lang="el-GR" dirty="0"/>
              <a:t> σε συστάδες απλών υπολογιστών (</a:t>
            </a:r>
            <a:r>
              <a:rPr lang="en-US" dirty="0"/>
              <a:t>computer clusters</a:t>
            </a:r>
            <a:r>
              <a:rPr lang="el-GR" dirty="0"/>
              <a:t>)</a:t>
            </a:r>
          </a:p>
          <a:p>
            <a:pPr>
              <a:lnSpc>
                <a:spcPct val="120000"/>
              </a:lnSpc>
            </a:pPr>
            <a:r>
              <a:rPr lang="el-GR" dirty="0"/>
              <a:t>Βασικά υποσυστήματα του </a:t>
            </a:r>
            <a:r>
              <a:rPr lang="en-US" dirty="0"/>
              <a:t>Hadoop </a:t>
            </a:r>
            <a:r>
              <a:rPr lang="el-GR" dirty="0"/>
              <a:t>είναι τα: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HDFS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YARN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MapReduce</a:t>
            </a:r>
          </a:p>
          <a:p>
            <a:pPr>
              <a:lnSpc>
                <a:spcPct val="120000"/>
              </a:lnSpc>
            </a:pPr>
            <a:r>
              <a:rPr lang="el-GR" dirty="0"/>
              <a:t>Είναι </a:t>
            </a:r>
            <a:r>
              <a:rPr lang="en-US" dirty="0"/>
              <a:t>open source </a:t>
            </a:r>
            <a:r>
              <a:rPr lang="el-GR" dirty="0"/>
              <a:t>και έχει μεγάλη αποδοχή (</a:t>
            </a:r>
            <a:r>
              <a:rPr lang="en-US" dirty="0"/>
              <a:t>Yahoo!, Twitter, Amazon, Facebook </a:t>
            </a:r>
            <a:r>
              <a:rPr lang="el-GR" dirty="0"/>
              <a:t>κ.α.)</a:t>
            </a:r>
            <a:endParaRPr lang="en-US" dirty="0"/>
          </a:p>
          <a:p>
            <a:pPr>
              <a:lnSpc>
                <a:spcPct val="120000"/>
              </a:lnSpc>
            </a:pPr>
            <a:endParaRPr lang="el-GR" dirty="0"/>
          </a:p>
        </p:txBody>
      </p:sp>
      <p:pic>
        <p:nvPicPr>
          <p:cNvPr id="47106" name="Picture 2" descr="http://twimgs.com/informationweek/galleries/automated/723/01_Hadoop_full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827039" y="2869147"/>
            <a:ext cx="3011743" cy="2235836"/>
          </a:xfrm>
          <a:prstGeom prst="rect">
            <a:avLst/>
          </a:prstGeom>
          <a:noFill/>
        </p:spPr>
      </p:pic>
      <p:sp>
        <p:nvSpPr>
          <p:cNvPr id="6" name="5 - Ορθογώνιο"/>
          <p:cNvSpPr/>
          <p:nvPr/>
        </p:nvSpPr>
        <p:spPr>
          <a:xfrm>
            <a:off x="8122498" y="5192030"/>
            <a:ext cx="1878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http://hadoop.apache.org/</a:t>
            </a:r>
            <a:endParaRPr lang="el-GR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7656847" y="1931678"/>
            <a:ext cx="3025303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dirty="0"/>
              <a:t>Βασική ιδέα: Μετακίνηση των υπολογισμών στα δεδομένα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8044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Hadoop Ecosystem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29</a:t>
            </a:fld>
            <a:endParaRPr lang="el-GR" dirty="0"/>
          </a:p>
        </p:txBody>
      </p:sp>
      <p:pic>
        <p:nvPicPr>
          <p:cNvPr id="1026" name="Picture 2" descr="Hadoop Ecosystem - Edurek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345919"/>
            <a:ext cx="6191250" cy="484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Ορθογώνιο 6"/>
          <p:cNvSpPr/>
          <p:nvPr/>
        </p:nvSpPr>
        <p:spPr>
          <a:xfrm>
            <a:off x="4558559" y="6248797"/>
            <a:ext cx="30748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1100" dirty="0">
                <a:hlinkClick r:id="rId4"/>
              </a:rPr>
              <a:t>https://www.edureka.co/blog/hadoop-ecosystem</a:t>
            </a:r>
            <a:r>
              <a:rPr lang="en-US" sz="1100" dirty="0"/>
              <a:t> 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345123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-643944" y="2427291"/>
            <a:ext cx="6675550" cy="1543695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Ψηφιακ</a:t>
            </a:r>
            <a:r>
              <a:rPr lang="el-GR" sz="4100" dirty="0">
                <a:solidFill>
                  <a:srgbClr val="FFFFFF"/>
                </a:solidFill>
              </a:rPr>
              <a:t>ή επανάσταση </a:t>
            </a:r>
            <a:b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4100" dirty="0">
                <a:solidFill>
                  <a:srgbClr val="FFFFFF"/>
                </a:solidFill>
              </a:rPr>
              <a:t>d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igital disruption</a:t>
            </a:r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Θέση περιεχομένου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0" b="13747"/>
          <a:stretch/>
        </p:blipFill>
        <p:spPr>
          <a:xfrm>
            <a:off x="6594036" y="720378"/>
            <a:ext cx="4456942" cy="2478760"/>
          </a:xfrm>
          <a:prstGeom prst="rect">
            <a:avLst/>
          </a:prstGeom>
          <a:ln w="9525">
            <a:noFill/>
          </a:ln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n-US" sz="1100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rgbClr val="898989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A193B0-F8FF-6990-0BB2-43CF7DB56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383" y="3199138"/>
            <a:ext cx="4838247" cy="256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3A0F5C-4B56-7ECF-2B05-1C5E52DC28DC}"/>
              </a:ext>
            </a:extLst>
          </p:cNvPr>
          <p:cNvSpPr txBox="1"/>
          <p:nvPr/>
        </p:nvSpPr>
        <p:spPr>
          <a:xfrm>
            <a:off x="6013861" y="5791079"/>
            <a:ext cx="56172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1050" dirty="0">
                <a:hlinkClick r:id="rId5"/>
              </a:rPr>
              <a:t>https://www.linkedin.com/pulse/digital-transformation-acceleration-through-prashant-thomas/</a:t>
            </a:r>
            <a:r>
              <a:rPr lang="en-GR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075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</a:t>
            </a:r>
            <a:r>
              <a:rPr lang="el-GR" dirty="0"/>
              <a:t> (</a:t>
            </a:r>
            <a:r>
              <a:rPr lang="en-US" dirty="0"/>
              <a:t>Hadoop Distributed File System</a:t>
            </a:r>
            <a:r>
              <a:rPr lang="el-GR" dirty="0"/>
              <a:t>)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16000"/>
            <a:ext cx="5695950" cy="47656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To HDFS </a:t>
            </a:r>
            <a:r>
              <a:rPr lang="el-GR" dirty="0"/>
              <a:t>είναι ένα </a:t>
            </a:r>
            <a:r>
              <a:rPr lang="el-GR" b="1" dirty="0"/>
              <a:t>κατανεμημένο σύστημα αρχείων</a:t>
            </a:r>
            <a:r>
              <a:rPr lang="el-GR" dirty="0"/>
              <a:t> που τρέχει πάνω από το σύστημα αρχείων ενός </a:t>
            </a:r>
            <a:r>
              <a:rPr lang="en-US" dirty="0" err="1"/>
              <a:t>linux</a:t>
            </a:r>
            <a:r>
              <a:rPr lang="el-GR" dirty="0"/>
              <a:t> συστήματος</a:t>
            </a:r>
          </a:p>
          <a:p>
            <a:pPr>
              <a:lnSpc>
                <a:spcPct val="120000"/>
              </a:lnSpc>
            </a:pPr>
            <a:r>
              <a:rPr lang="el-GR" dirty="0"/>
              <a:t>Μπορεί να αποθηκεύσει μεγάλα αρχεία σε συστάδες κοινών υπολογιστών</a:t>
            </a:r>
          </a:p>
          <a:p>
            <a:pPr>
              <a:lnSpc>
                <a:spcPct val="120000"/>
              </a:lnSpc>
            </a:pPr>
            <a:r>
              <a:rPr lang="el-GR" dirty="0"/>
              <a:t>Τα αρχεία δεδομένων σπάνε σε </a:t>
            </a:r>
            <a:r>
              <a:rPr lang="el-GR" dirty="0" err="1"/>
              <a:t>μπλοκς</a:t>
            </a:r>
            <a:r>
              <a:rPr lang="el-GR" dirty="0"/>
              <a:t> (</a:t>
            </a:r>
            <a:r>
              <a:rPr lang="el-GR" b="1" dirty="0"/>
              <a:t>128 </a:t>
            </a:r>
            <a:r>
              <a:rPr lang="en-US" b="1" dirty="0"/>
              <a:t>MB</a:t>
            </a:r>
            <a:r>
              <a:rPr lang="el-GR" dirty="0"/>
              <a:t>)</a:t>
            </a:r>
          </a:p>
          <a:p>
            <a:pPr>
              <a:lnSpc>
                <a:spcPct val="120000"/>
              </a:lnSpc>
            </a:pPr>
            <a:r>
              <a:rPr lang="el-GR" dirty="0"/>
              <a:t>Κάθε μπλοκ διατηρείται σε 3 (</a:t>
            </a:r>
            <a:r>
              <a:rPr lang="en-US" dirty="0"/>
              <a:t>default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αντίγραφα σε </a:t>
            </a:r>
            <a:r>
              <a:rPr lang="el-GR" dirty="0" err="1"/>
              <a:t>διαφορετικο</a:t>
            </a:r>
            <a:r>
              <a:rPr lang="en-US" dirty="0" err="1"/>
              <a:t>ύ</a:t>
            </a:r>
            <a:r>
              <a:rPr lang="el-GR" dirty="0"/>
              <a:t>ς υπολογιστές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GB" b="1" dirty="0" err="1"/>
              <a:t>NameNode</a:t>
            </a:r>
            <a:r>
              <a:rPr lang="en-GB" b="1" dirty="0"/>
              <a:t> </a:t>
            </a:r>
            <a:r>
              <a:rPr lang="el-GR" dirty="0"/>
              <a:t>είναι ένας κόμβος που ε</a:t>
            </a:r>
            <a:r>
              <a:rPr lang="en-US" dirty="0" err="1"/>
              <a:t>ί</a:t>
            </a:r>
            <a:r>
              <a:rPr lang="el-GR" dirty="0"/>
              <a:t>ναι υπεύθυνος για τη διαχείριση των </a:t>
            </a:r>
            <a:r>
              <a:rPr lang="el-GR" dirty="0" err="1"/>
              <a:t>μεταδεδομένων</a:t>
            </a:r>
            <a:r>
              <a:rPr lang="el-GR" dirty="0"/>
              <a:t> των αρχείων (π.χ. θέση, άδειες πρόσβασης)</a:t>
            </a:r>
          </a:p>
          <a:p>
            <a:pPr>
              <a:lnSpc>
                <a:spcPct val="120000"/>
              </a:lnSpc>
            </a:pPr>
            <a:r>
              <a:rPr lang="el-GR" dirty="0"/>
              <a:t>Τα </a:t>
            </a:r>
            <a:r>
              <a:rPr lang="en-US" b="1" dirty="0" err="1"/>
              <a:t>DataNodes</a:t>
            </a:r>
            <a:r>
              <a:rPr lang="en-US" dirty="0"/>
              <a:t> </a:t>
            </a:r>
            <a:r>
              <a:rPr lang="el-GR" dirty="0"/>
              <a:t>ε</a:t>
            </a:r>
            <a:r>
              <a:rPr lang="en-US" dirty="0" err="1"/>
              <a:t>ί</a:t>
            </a:r>
            <a:r>
              <a:rPr lang="el-GR" dirty="0"/>
              <a:t>ναι υπεύθυνα για την αποθήκευση των πραγματικών δεδομένων</a:t>
            </a:r>
            <a:r>
              <a:rPr lang="en-US" dirty="0"/>
              <a:t> </a:t>
            </a:r>
            <a:endParaRPr lang="el-GR" dirty="0"/>
          </a:p>
        </p:txBody>
      </p:sp>
      <p:pic>
        <p:nvPicPr>
          <p:cNvPr id="11" name="Picture 4" descr="http://www.developer.com/imagesvr_ce/478/HDF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0" y="1825625"/>
            <a:ext cx="4775403" cy="38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Ορθογώνιο 6"/>
          <p:cNvSpPr/>
          <p:nvPr/>
        </p:nvSpPr>
        <p:spPr>
          <a:xfrm>
            <a:off x="6277628" y="5793452"/>
            <a:ext cx="5645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050" dirty="0">
                <a:hlinkClick r:id="rId4"/>
              </a:rPr>
              <a:t>http://www.developer.com/db/getting-familiarized-with-the-hadoop-distribution-file-system.html</a:t>
            </a:r>
            <a:r>
              <a:rPr lang="en-US" sz="1050" dirty="0"/>
              <a:t> </a:t>
            </a:r>
            <a:endParaRPr lang="el-GR" sz="105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3997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Hadoop YARN (Yet Another Resource Negotiator)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699818" y="640082"/>
            <a:ext cx="6848715" cy="2484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Το YARN λειτουργεί ως ενδιάμεσο επίπεδο ανάμεσα στις εργασίες που πρόκειται να εκτελεστούν και στο HDFS</a:t>
            </a:r>
          </a:p>
          <a:p>
            <a:r>
              <a:rPr lang="en-US" sz="2000"/>
              <a:t>Φροντίζει ώστε να γίνεται καλή χρήση της υπολογιστικής ισχύος της υποδομής</a:t>
            </a:r>
          </a:p>
          <a:p>
            <a:r>
              <a:rPr lang="en-US" sz="2000"/>
              <a:t>JobTracker (master)</a:t>
            </a:r>
          </a:p>
          <a:p>
            <a:r>
              <a:rPr lang="en-US" sz="2000"/>
              <a:t>TaskTrackers (slaves) – ένα ανά datanode </a:t>
            </a:r>
          </a:p>
        </p:txBody>
      </p:sp>
      <p:pic>
        <p:nvPicPr>
          <p:cNvPr id="4098" name="Picture 2" descr="http://4.bp.blogspot.com/-Pm2Q_uyZmPw/U2IvDO7my1I/AAAAAAAABFg/8CAyVoO7F30/s1600/YARN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97" y="3510228"/>
            <a:ext cx="6894236" cy="236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32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467350" cy="48037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To </a:t>
            </a:r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l-GR" dirty="0"/>
              <a:t>(</a:t>
            </a:r>
            <a:r>
              <a:rPr lang="en-US" dirty="0"/>
              <a:t>Google 2004</a:t>
            </a:r>
            <a:r>
              <a:rPr lang="el-GR" dirty="0"/>
              <a:t>) είναι ένα υπολογιστικό υπόδειγμα (</a:t>
            </a:r>
            <a:r>
              <a:rPr lang="en-US" dirty="0"/>
              <a:t>computational paradigm/engine</a:t>
            </a:r>
            <a:r>
              <a:rPr lang="el-GR" dirty="0"/>
              <a:t>) που χρησιμοποιείται ευρύτατα για αποδοτική κατανεμημένη επεξεργασία πάνω σε μεγάλα σύνολα δεδομένων</a:t>
            </a:r>
          </a:p>
          <a:p>
            <a:pPr>
              <a:lnSpc>
                <a:spcPct val="120000"/>
              </a:lnSpc>
            </a:pPr>
            <a:r>
              <a:rPr lang="el-GR" dirty="0"/>
              <a:t>Εκτελείται σε </a:t>
            </a:r>
            <a:r>
              <a:rPr lang="en-US" dirty="0"/>
              <a:t>clusters </a:t>
            </a:r>
            <a:r>
              <a:rPr lang="el-GR" dirty="0"/>
              <a:t>υπολογιστών και επωφελείται από την ύπαρξη πολλών κόμβων στους οποίους μπορεί να ανατεθεί εργασία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l-GR" dirty="0"/>
              <a:t>Ο προγραμματιστής χρειάζεται να γράφει δύο συναρτήσεις για την αντιμετώπιση κάθε προβλήματος με </a:t>
            </a:r>
            <a:r>
              <a:rPr lang="en-US" dirty="0"/>
              <a:t>MapReduce:</a:t>
            </a:r>
            <a:r>
              <a:rPr lang="el-GR" dirty="0"/>
              <a:t> τη συνάρτηση </a:t>
            </a:r>
            <a:r>
              <a:rPr lang="en-US" b="1" dirty="0"/>
              <a:t>map</a:t>
            </a:r>
            <a:r>
              <a:rPr lang="en-US" dirty="0"/>
              <a:t> </a:t>
            </a:r>
            <a:r>
              <a:rPr lang="el-GR" dirty="0"/>
              <a:t>και τη συνάρτηση </a:t>
            </a:r>
            <a:r>
              <a:rPr lang="en-US" b="1" dirty="0"/>
              <a:t>reduce</a:t>
            </a:r>
            <a:endParaRPr lang="el-GR" b="1" dirty="0"/>
          </a:p>
          <a:p>
            <a:pPr>
              <a:lnSpc>
                <a:spcPct val="120000"/>
              </a:lnSpc>
            </a:pPr>
            <a:r>
              <a:rPr lang="en-US" dirty="0"/>
              <a:t>To </a:t>
            </a:r>
            <a:r>
              <a:rPr lang="en-US" b="1" dirty="0"/>
              <a:t>Hadoop MR </a:t>
            </a:r>
            <a:r>
              <a:rPr lang="el-GR" dirty="0"/>
              <a:t>αποτελεί μια </a:t>
            </a:r>
            <a:r>
              <a:rPr lang="en-US" dirty="0"/>
              <a:t>open source </a:t>
            </a:r>
            <a:r>
              <a:rPr lang="el-GR" dirty="0"/>
              <a:t>υλοποίηση του </a:t>
            </a:r>
            <a:r>
              <a:rPr lang="en-US" dirty="0"/>
              <a:t>MapReduce</a:t>
            </a:r>
            <a:r>
              <a:rPr lang="el-GR" dirty="0"/>
              <a:t> που περιλαμβάνεται στο </a:t>
            </a:r>
            <a:r>
              <a:rPr lang="en-US" dirty="0"/>
              <a:t>Apache Hadoop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8166" r="6019"/>
          <a:stretch/>
        </p:blipFill>
        <p:spPr>
          <a:xfrm>
            <a:off x="6595353" y="1825625"/>
            <a:ext cx="4446582" cy="3013109"/>
          </a:xfrm>
          <a:prstGeom prst="rect">
            <a:avLst/>
          </a:prstGeom>
        </p:spPr>
      </p:pic>
      <p:sp>
        <p:nvSpPr>
          <p:cNvPr id="6" name="Ορθογώνιο 5"/>
          <p:cNvSpPr/>
          <p:nvPr/>
        </p:nvSpPr>
        <p:spPr>
          <a:xfrm>
            <a:off x="6952248" y="5205127"/>
            <a:ext cx="36215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100" dirty="0">
                <a:hlinkClick r:id="rId4"/>
              </a:rPr>
              <a:t>http://research.google.com/archive/mapreduce-osdi04.pdf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32</a:t>
            </a:fld>
            <a:endParaRPr lang="el-GR" dirty="0"/>
          </a:p>
        </p:txBody>
      </p:sp>
      <p:sp>
        <p:nvSpPr>
          <p:cNvPr id="7" name="Ορθογώνιο 6"/>
          <p:cNvSpPr/>
          <p:nvPr/>
        </p:nvSpPr>
        <p:spPr>
          <a:xfrm>
            <a:off x="9246314" y="1924070"/>
            <a:ext cx="179562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l-GR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Δεκέμβριος 2004</a:t>
            </a:r>
          </a:p>
        </p:txBody>
      </p:sp>
    </p:spTree>
    <p:extLst>
      <p:ext uri="{BB962C8B-B14F-4D97-AF65-F5344CB8AC3E}">
        <p14:creationId xmlns:p14="http://schemas.microsoft.com/office/powerpoint/2010/main" val="1125834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Οι συναρτήσεις </a:t>
            </a:r>
            <a:r>
              <a:rPr lang="en-US" dirty="0"/>
              <a:t>map </a:t>
            </a:r>
            <a:r>
              <a:rPr lang="el-GR" dirty="0"/>
              <a:t>και </a:t>
            </a:r>
            <a:r>
              <a:rPr lang="en-US" dirty="0"/>
              <a:t>reduce </a:t>
            </a:r>
            <a:r>
              <a:rPr lang="el-GR" dirty="0"/>
              <a:t>του </a:t>
            </a:r>
            <a:r>
              <a:rPr lang="en-US" dirty="0"/>
              <a:t>MapReduce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Τα προβλήματα «σπάνε» σε δύο φάσεις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/>
              <a:t>Map</a:t>
            </a:r>
            <a:r>
              <a:rPr lang="en-US" dirty="0"/>
              <a:t>: </a:t>
            </a:r>
            <a:r>
              <a:rPr lang="el-GR" dirty="0"/>
              <a:t>τα δεδομένα του προβλήματος διαχωρίζονται σε ξένα μεταξύ τους σύνολα που περιέχουν εγγραφές της μορφής </a:t>
            </a:r>
            <a:br>
              <a:rPr lang="en-US" dirty="0"/>
            </a:br>
            <a:r>
              <a:rPr lang="el-GR" dirty="0"/>
              <a:t>&lt;</a:t>
            </a:r>
            <a:r>
              <a:rPr lang="en-US" dirty="0"/>
              <a:t>key, value</a:t>
            </a:r>
            <a:r>
              <a:rPr lang="el-GR" dirty="0"/>
              <a:t>&gt;</a:t>
            </a:r>
            <a:r>
              <a:rPr lang="en-US" dirty="0"/>
              <a:t> </a:t>
            </a:r>
            <a:r>
              <a:rPr lang="el-GR" dirty="0"/>
              <a:t>και ανατίθενται σε διεργασίες που παράγουν αποτελέσματα επίσης της μορφής &lt;</a:t>
            </a:r>
            <a:r>
              <a:rPr lang="en-US" dirty="0"/>
              <a:t>key, value</a:t>
            </a:r>
            <a:r>
              <a:rPr lang="el-GR" dirty="0"/>
              <a:t>&gt;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Shuffle (and sort):</a:t>
            </a:r>
            <a:r>
              <a:rPr lang="en-US" dirty="0"/>
              <a:t> </a:t>
            </a:r>
            <a:r>
              <a:rPr lang="el-GR" dirty="0"/>
              <a:t>γίνεται από το </a:t>
            </a:r>
            <a:br>
              <a:rPr lang="el-GR" dirty="0"/>
            </a:br>
            <a:r>
              <a:rPr lang="en-US" b="1" dirty="0"/>
              <a:t>Hadoop MR</a:t>
            </a:r>
            <a:r>
              <a:rPr lang="en-US" dirty="0"/>
              <a:t> – </a:t>
            </a:r>
            <a:r>
              <a:rPr lang="el-GR" dirty="0"/>
              <a:t>ταξινομεί και ομαδοποιεί τα δεδομένα της φάσης </a:t>
            </a:r>
            <a:r>
              <a:rPr lang="en-US" dirty="0"/>
              <a:t>map 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Reduce</a:t>
            </a:r>
            <a:r>
              <a:rPr lang="en-US" dirty="0"/>
              <a:t>: </a:t>
            </a:r>
            <a:r>
              <a:rPr lang="el-GR" dirty="0"/>
              <a:t>τα αποτελέσματα της φάσης </a:t>
            </a:r>
            <a:r>
              <a:rPr lang="en-US" dirty="0"/>
              <a:t>map</a:t>
            </a:r>
            <a:r>
              <a:rPr lang="el-GR" dirty="0"/>
              <a:t> τροφοδοτούνται σε διεργασίες που τα συνοψίζουν </a:t>
            </a:r>
            <a:r>
              <a:rPr lang="en-US" dirty="0"/>
              <a:t>(aggregate) </a:t>
            </a:r>
            <a:r>
              <a:rPr lang="el-GR" dirty="0"/>
              <a:t>σε μικρότερο αριθμό εγγραφών</a:t>
            </a: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49154" name="Picture 2" descr="[Diagram: stages of a MapReduce]"/>
          <p:cNvPicPr>
            <a:picLocks noGrp="1" noChangeAspect="1" noChangeArrowheads="1"/>
          </p:cNvPicPr>
          <p:nvPr>
            <p:ph sz="quarter" idx="2"/>
          </p:nvPr>
        </p:nvPicPr>
        <p:blipFill rotWithShape="1">
          <a:blip r:embed="rId2" cstate="print"/>
          <a:srcRect l="2741" t="3946" r="1755" b="4594"/>
          <a:stretch/>
        </p:blipFill>
        <p:spPr bwMode="auto">
          <a:xfrm>
            <a:off x="5938787" y="2067672"/>
            <a:ext cx="6167467" cy="3179511"/>
          </a:xfrm>
          <a:prstGeom prst="rect">
            <a:avLst/>
          </a:prstGeom>
          <a:noFill/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2063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Παράδειγμα </a:t>
            </a:r>
            <a:r>
              <a:rPr lang="en-US" dirty="0"/>
              <a:t>Map-Reduce</a:t>
            </a:r>
            <a:r>
              <a:rPr lang="el-GR" dirty="0"/>
              <a:t>: Καταμέτρηση λέξεων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Παράδειγμα προβλήματος: Υπολογισμός της συχνότητας εμφάνισης λέξεων σε ένα </a:t>
            </a:r>
            <a:r>
              <a:rPr lang="el-GR" u="sng" dirty="0"/>
              <a:t>σύνολο πολλών κειμένων</a:t>
            </a:r>
          </a:p>
          <a:p>
            <a:r>
              <a:rPr lang="el-GR" dirty="0"/>
              <a:t>Ο προγραμματιστής πρέπει να γράψει μια </a:t>
            </a:r>
            <a:r>
              <a:rPr lang="en-US" b="1" dirty="0"/>
              <a:t>map </a:t>
            </a:r>
            <a:r>
              <a:rPr lang="el-GR" b="1" dirty="0"/>
              <a:t>συνάρτηση</a:t>
            </a:r>
            <a:r>
              <a:rPr lang="el-GR" dirty="0"/>
              <a:t> και μια </a:t>
            </a:r>
            <a:r>
              <a:rPr lang="en-US" b="1" dirty="0"/>
              <a:t>reduce </a:t>
            </a:r>
            <a:r>
              <a:rPr lang="el-GR" b="1" dirty="0"/>
              <a:t>συνάρτηση</a:t>
            </a:r>
          </a:p>
          <a:p>
            <a:r>
              <a:rPr lang="el-GR" dirty="0"/>
              <a:t>Το σύστημα τοποθετεί στην ίδια ομάδα όλα τα ζεύγη με το ίδιο ενδιάμεσο κλειδί και περνά την ομάδα στη συνάρτηση </a:t>
            </a:r>
            <a:r>
              <a:rPr lang="en-US" dirty="0"/>
              <a:t>reduce</a:t>
            </a:r>
            <a:endParaRPr lang="el-GR" dirty="0"/>
          </a:p>
          <a:p>
            <a:pPr marL="0" indent="0">
              <a:buNone/>
            </a:pPr>
            <a:endParaRPr lang="el-GR" dirty="0"/>
          </a:p>
        </p:txBody>
      </p:sp>
      <p:grpSp>
        <p:nvGrpSpPr>
          <p:cNvPr id="10" name="Ομάδα 9"/>
          <p:cNvGrpSpPr/>
          <p:nvPr/>
        </p:nvGrpSpPr>
        <p:grpSpPr>
          <a:xfrm>
            <a:off x="6188149" y="1935240"/>
            <a:ext cx="4465674" cy="1584140"/>
            <a:chOff x="6188149" y="1690688"/>
            <a:chExt cx="4465674" cy="1584140"/>
          </a:xfrm>
        </p:grpSpPr>
        <p:sp>
          <p:nvSpPr>
            <p:cNvPr id="5" name="4 - TextBox"/>
            <p:cNvSpPr txBox="1"/>
            <p:nvPr/>
          </p:nvSpPr>
          <p:spPr>
            <a:xfrm>
              <a:off x="6312024" y="1772817"/>
              <a:ext cx="40324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// key: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όνομα του εγγράφου</a:t>
              </a:r>
            </a:p>
            <a:p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value: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περιεχόμενο του εγγράφου</a:t>
              </a:r>
              <a:endParaRPr lang="en-US" sz="1400" b="1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map(String key, String value)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for each w in value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sz="1400" b="1" dirty="0" err="1">
                  <a:latin typeface="Courier New" pitchFamily="49" charset="0"/>
                  <a:cs typeface="Courier New" pitchFamily="49" charset="0"/>
                </a:rPr>
                <a:t>emitIntermediate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(w,1)</a:t>
              </a:r>
              <a:endParaRPr lang="el-GR" sz="14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Ορθογώνιο 3"/>
            <p:cNvSpPr/>
            <p:nvPr/>
          </p:nvSpPr>
          <p:spPr>
            <a:xfrm>
              <a:off x="6188149" y="1690688"/>
              <a:ext cx="4465674" cy="1584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grpSp>
        <p:nvGrpSpPr>
          <p:cNvPr id="9" name="Ομάδα 8"/>
          <p:cNvGrpSpPr/>
          <p:nvPr/>
        </p:nvGrpSpPr>
        <p:grpSpPr>
          <a:xfrm>
            <a:off x="6188149" y="3889576"/>
            <a:ext cx="4465674" cy="1600438"/>
            <a:chOff x="6188149" y="3645024"/>
            <a:chExt cx="4465674" cy="1600438"/>
          </a:xfrm>
        </p:grpSpPr>
        <p:sp>
          <p:nvSpPr>
            <p:cNvPr id="7" name="6 - TextBox"/>
            <p:cNvSpPr txBox="1"/>
            <p:nvPr/>
          </p:nvSpPr>
          <p:spPr>
            <a:xfrm>
              <a:off x="6456040" y="3645024"/>
              <a:ext cx="403244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// key: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μια λέξη</a:t>
              </a:r>
            </a:p>
            <a:p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values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: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μια λίστα από μετρήσεις</a:t>
              </a:r>
              <a:endParaRPr lang="en-US" sz="1400" b="1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reduce(key, values)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c = 0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for each v in values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   c += v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emit(c)</a:t>
              </a:r>
              <a:endParaRPr lang="el-GR" sz="14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Ορθογώνιο 7"/>
            <p:cNvSpPr/>
            <p:nvPr/>
          </p:nvSpPr>
          <p:spPr>
            <a:xfrm>
              <a:off x="6188149" y="3645024"/>
              <a:ext cx="4465674" cy="1584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62310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καταμέτρησης λέξεων</a:t>
            </a:r>
          </a:p>
        </p:txBody>
      </p:sp>
      <p:sp>
        <p:nvSpPr>
          <p:cNvPr id="10" name="9 - Ορθογώνιο"/>
          <p:cNvSpPr/>
          <p:nvPr/>
        </p:nvSpPr>
        <p:spPr>
          <a:xfrm>
            <a:off x="3615898" y="5810065"/>
            <a:ext cx="4960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https://www.edureka.co/blog/mapreduce-tutorial</a:t>
            </a:r>
            <a:r>
              <a:rPr lang="el-GR" dirty="0"/>
              <a:t> </a:t>
            </a:r>
          </a:p>
        </p:txBody>
      </p:sp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35</a:t>
            </a:fld>
            <a:endParaRPr lang="el-GR" dirty="0"/>
          </a:p>
        </p:txBody>
      </p:sp>
      <p:pic>
        <p:nvPicPr>
          <p:cNvPr id="1028" name="Picture 4" descr="MapReduce Way - MapReduce Tutorial - Edurek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84" y="1555781"/>
            <a:ext cx="9230627" cy="40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101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0C5C-0307-A4A4-188A-FDDA8BA9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MapReduce Tutorial</a:t>
            </a:r>
            <a:r>
              <a:rPr lang="el-GR"/>
              <a:t> </a:t>
            </a:r>
            <a:r>
              <a:rPr lang="en-US"/>
              <a:t>by Apache Hadoop</a:t>
            </a:r>
            <a:endParaRPr lang="en-GR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CBB71065-AC1A-0666-D9E8-1642616FCB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59" y="1541928"/>
            <a:ext cx="3538452" cy="50505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7D696-FEF0-B622-D246-27F1E26B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36</a:t>
            </a:fld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6CDBE-6455-F670-1E82-D808B39113D6}"/>
              </a:ext>
            </a:extLst>
          </p:cNvPr>
          <p:cNvSpPr txBox="1"/>
          <p:nvPr/>
        </p:nvSpPr>
        <p:spPr>
          <a:xfrm>
            <a:off x="5307106" y="531925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R" sz="1100" dirty="0">
                <a:hlinkClick r:id="rId4"/>
              </a:rPr>
              <a:t>https://hadoop.apache.org/docs/current/hadoop-mapreduce-client/hadoop-mapreduce-client-core/MapReduceTutorial.html#Example:_WordCount_v1.0</a:t>
            </a:r>
            <a:r>
              <a:rPr lang="en-GR" sz="1100" dirty="0"/>
              <a:t> </a:t>
            </a:r>
          </a:p>
        </p:txBody>
      </p:sp>
      <p:pic>
        <p:nvPicPr>
          <p:cNvPr id="4098" name="Picture 2" descr="Old man celebrating with laptop. Old man celebrating at home ...">
            <a:extLst>
              <a:ext uri="{FF2B5EF4-FFF2-40B4-BE49-F238E27FC236}">
                <a16:creationId xmlns:a16="http://schemas.microsoft.com/office/drawing/2014/main" id="{182D3CE9-50C9-5724-BEC3-29BAD59C7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871" y="1869142"/>
            <a:ext cx="2079811" cy="311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27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/>
              <a:t>Βασικά βήματα του </a:t>
            </a:r>
            <a:r>
              <a:rPr lang="en-US"/>
              <a:t>MapReduce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Φόρτωση ενός μεγάλου συνόλου εγγραφών σε ένα σύνολο μηχανημάτων με τη μορφή </a:t>
            </a:r>
            <a:br>
              <a:rPr lang="el-GR" dirty="0"/>
            </a:br>
            <a:r>
              <a:rPr lang="el-GR" dirty="0"/>
              <a:t>&lt;</a:t>
            </a:r>
            <a:r>
              <a:rPr lang="en-US" dirty="0"/>
              <a:t>key,</a:t>
            </a:r>
            <a:r>
              <a:rPr lang="el-GR" dirty="0"/>
              <a:t> </a:t>
            </a:r>
            <a:r>
              <a:rPr lang="en-US" dirty="0"/>
              <a:t>value</a:t>
            </a:r>
            <a:r>
              <a:rPr lang="el-GR" dirty="0"/>
              <a:t>&gt;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Εξαγωγή κάποιας χρήσιμης πληροφορίας από κάθε εγγραφή (</a:t>
            </a:r>
            <a:r>
              <a:rPr lang="en-US" dirty="0"/>
              <a:t>map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και εκπομπή ενδιάμεσου αποτελέσματος με τη μορφή &lt;</a:t>
            </a:r>
            <a:r>
              <a:rPr lang="en-US" dirty="0" err="1"/>
              <a:t>intermediate_key</a:t>
            </a:r>
            <a:r>
              <a:rPr lang="en-US" dirty="0"/>
              <a:t>, value</a:t>
            </a:r>
            <a:r>
              <a:rPr lang="el-GR" dirty="0"/>
              <a:t>&gt;</a:t>
            </a:r>
            <a:endParaRPr lang="en-US" dirty="0"/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Ανακάτεμα - ταξινόμηση (</a:t>
            </a:r>
            <a:r>
              <a:rPr lang="en-US" dirty="0"/>
              <a:t>shuffle</a:t>
            </a:r>
            <a:r>
              <a:rPr lang="el-GR" dirty="0"/>
              <a:t>) των ενδιάμεσων αποτελεσμάτων ανάμεσα στα μηχανήματα</a:t>
            </a:r>
            <a:r>
              <a:rPr lang="en-US" dirty="0"/>
              <a:t> </a:t>
            </a:r>
            <a:r>
              <a:rPr lang="el-GR" dirty="0"/>
              <a:t>έτσι ώστε τα αποτελέσματα για το ίδιο κλειδί να είναι μαζί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Υπολογισμός συγκεντρωτικών τιμών για τα ενδιάμεσα αποτελέσματα (</a:t>
            </a:r>
            <a:r>
              <a:rPr lang="en-US" dirty="0"/>
              <a:t>reduce</a:t>
            </a:r>
            <a:r>
              <a:rPr lang="el-GR" dirty="0"/>
              <a:t>)</a:t>
            </a:r>
            <a:endParaRPr lang="en-US" dirty="0"/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Αποθήκευση τελικού αποτελέσματος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l-GR" b="1" dirty="0"/>
              <a:t>Βήμα </a:t>
            </a:r>
            <a:r>
              <a:rPr lang="en-US" b="1" dirty="0"/>
              <a:t>Map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Τα δεδομένα εισόδου χωρίζονται σε τμήματα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Οι </a:t>
            </a:r>
            <a:r>
              <a:rPr lang="en-US" sz="2600" dirty="0"/>
              <a:t>worker nodes </a:t>
            </a:r>
            <a:r>
              <a:rPr lang="el-GR" sz="2600" dirty="0"/>
              <a:t>επεξεργάζονται παράλληλα τα δεδομένα που έχουν αναλάβει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Κάθε </a:t>
            </a:r>
            <a:r>
              <a:rPr lang="en-US" sz="2600" dirty="0"/>
              <a:t>worker node </a:t>
            </a:r>
            <a:r>
              <a:rPr lang="el-GR" sz="2600" dirty="0"/>
              <a:t>αποθηκεύει το αποτέλεσμα στο τοπικό του σύστημα αρχείων από όπου ο </a:t>
            </a:r>
            <a:r>
              <a:rPr lang="en-US" sz="2600" dirty="0"/>
              <a:t>reducer </a:t>
            </a:r>
            <a:r>
              <a:rPr lang="el-GR" sz="2600" dirty="0"/>
              <a:t>μπορεί να το προσπελάσει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l-GR" b="1" dirty="0"/>
              <a:t>Βήμα </a:t>
            </a:r>
            <a:r>
              <a:rPr lang="en-US" b="1" dirty="0"/>
              <a:t>Reduce</a:t>
            </a:r>
            <a:endParaRPr lang="el-GR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Πολλαπλά </a:t>
            </a:r>
            <a:r>
              <a:rPr lang="en-US" sz="2600" dirty="0"/>
              <a:t>reduce tasks </a:t>
            </a:r>
            <a:r>
              <a:rPr lang="el-GR" sz="2600" dirty="0"/>
              <a:t>αναλαμβάνουν να υπολογίσουν παράλληλα συγκεντρωτικά αποτελέσματα</a:t>
            </a:r>
            <a:endParaRPr lang="en-US" sz="2600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4CA47B-BB17-47C7-9E60-64B1219A2C73}" type="slidenum">
              <a:rPr lang="el-GR" smtClean="0"/>
              <a:t>37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3185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Διαχωρισμός εργασιών</a:t>
            </a:r>
            <a:r>
              <a:rPr lang="en-US" dirty="0"/>
              <a:t>: </a:t>
            </a:r>
            <a:r>
              <a:rPr lang="el-GR" dirty="0"/>
              <a:t>Τι κάνει ο προγραμματιστής και τι κάνει το </a:t>
            </a:r>
            <a:r>
              <a:rPr lang="en-US" dirty="0"/>
              <a:t>Hadoop</a:t>
            </a:r>
            <a:endParaRPr lang="el-GR" dirty="0"/>
          </a:p>
        </p:txBody>
      </p:sp>
      <p:sp>
        <p:nvSpPr>
          <p:cNvPr id="5" name="Θέση κειμένου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Προγραμματιστής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Γράφει τη συνάρτηση </a:t>
            </a:r>
            <a:r>
              <a:rPr lang="en-US" dirty="0"/>
              <a:t>map</a:t>
            </a:r>
          </a:p>
          <a:p>
            <a:r>
              <a:rPr lang="el-GR" dirty="0"/>
              <a:t>Γράφει τη συνάρτηση </a:t>
            </a:r>
            <a:r>
              <a:rPr lang="en-US" dirty="0"/>
              <a:t>reduce</a:t>
            </a:r>
            <a:endParaRPr lang="el-GR" dirty="0"/>
          </a:p>
          <a:p>
            <a:r>
              <a:rPr lang="el-GR" dirty="0"/>
              <a:t>Γράφει το πρόγραμμα οδηγό (</a:t>
            </a:r>
            <a:r>
              <a:rPr lang="en-US" dirty="0"/>
              <a:t>driver</a:t>
            </a:r>
            <a:r>
              <a:rPr lang="el-GR" dirty="0"/>
              <a:t>) της διαδικασίας </a:t>
            </a:r>
          </a:p>
        </p:txBody>
      </p:sp>
      <p:sp>
        <p:nvSpPr>
          <p:cNvPr id="7" name="Θέση κειμένου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Framework Hadoop</a:t>
            </a:r>
            <a:endParaRPr lang="el-GR" dirty="0"/>
          </a:p>
        </p:txBody>
      </p:sp>
      <p:sp>
        <p:nvSpPr>
          <p:cNvPr id="8" name="Θέση περιεχομένου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Ανοχή σε σφάλματα</a:t>
            </a:r>
            <a:r>
              <a:rPr lang="en-US" dirty="0"/>
              <a:t> (fault tolerance)</a:t>
            </a:r>
            <a:endParaRPr lang="el-GR" dirty="0"/>
          </a:p>
          <a:p>
            <a:r>
              <a:rPr lang="el-GR" dirty="0"/>
              <a:t>Ανάθεση </a:t>
            </a:r>
            <a:r>
              <a:rPr lang="en-US" dirty="0"/>
              <a:t>workers </a:t>
            </a:r>
            <a:r>
              <a:rPr lang="el-GR" dirty="0"/>
              <a:t>σε εργασίες </a:t>
            </a:r>
            <a:r>
              <a:rPr lang="en-US" dirty="0"/>
              <a:t>map</a:t>
            </a:r>
            <a:r>
              <a:rPr lang="el-GR" dirty="0"/>
              <a:t> και εργασίες </a:t>
            </a:r>
            <a:r>
              <a:rPr lang="en-US" dirty="0"/>
              <a:t>reduce </a:t>
            </a:r>
            <a:endParaRPr lang="el-GR" dirty="0"/>
          </a:p>
          <a:p>
            <a:r>
              <a:rPr lang="el-GR" dirty="0"/>
              <a:t>Μετακίνηση επεξεργασίας στα δεδομένα</a:t>
            </a:r>
          </a:p>
          <a:p>
            <a:r>
              <a:rPr lang="el-GR" dirty="0"/>
              <a:t>Ανακάτεμα &amp; ταξινόμηση (</a:t>
            </a:r>
            <a:r>
              <a:rPr lang="en-US" dirty="0"/>
              <a:t>shuffle</a:t>
            </a:r>
            <a:r>
              <a:rPr lang="el-GR" dirty="0"/>
              <a:t> &amp; </a:t>
            </a:r>
            <a:r>
              <a:rPr lang="en-US" dirty="0"/>
              <a:t>sort</a:t>
            </a:r>
            <a:r>
              <a:rPr lang="el-GR" dirty="0"/>
              <a:t>) των ενδιάμεσων αποτελεσμάτων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46751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Τρόποι προγραμματισμού στο </a:t>
            </a:r>
            <a:r>
              <a:rPr lang="en-US" dirty="0"/>
              <a:t>Hadoop</a:t>
            </a:r>
            <a:endParaRPr lang="el-GR" dirty="0"/>
          </a:p>
        </p:txBody>
      </p:sp>
      <p:sp>
        <p:nvSpPr>
          <p:cNvPr id="8" name="Θέση περιεχομένου 7"/>
          <p:cNvSpPr>
            <a:spLocks noGrp="1"/>
          </p:cNvSpPr>
          <p:nvPr>
            <p:ph sz="half" idx="1"/>
          </p:nvPr>
        </p:nvSpPr>
        <p:spPr>
          <a:xfrm>
            <a:off x="838199" y="1834590"/>
            <a:ext cx="5795683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000" b="1" dirty="0"/>
              <a:t>Java</a:t>
            </a:r>
            <a:r>
              <a:rPr lang="en-US" sz="2000" dirty="0"/>
              <a:t>: </a:t>
            </a:r>
            <a:r>
              <a:rPr lang="el-GR" sz="2000" dirty="0"/>
              <a:t>πρόσβαση στις πλήρεις δυνατότητες του </a:t>
            </a:r>
            <a:r>
              <a:rPr lang="en-US" sz="2000" dirty="0"/>
              <a:t>MapReduce </a:t>
            </a:r>
            <a:r>
              <a:rPr lang="el-GR" sz="2000" dirty="0"/>
              <a:t>αλλά δύσκαμπτα και μεγάλα προγράμματα 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Hadoop streaming</a:t>
            </a:r>
            <a:r>
              <a:rPr lang="en-US" sz="2000" dirty="0"/>
              <a:t>: </a:t>
            </a:r>
            <a:r>
              <a:rPr lang="el-GR" sz="2000" dirty="0"/>
              <a:t>δυνατότητα χρήσης άλλων γλωσσών </a:t>
            </a:r>
            <a:r>
              <a:rPr lang="en-US" sz="2000" dirty="0"/>
              <a:t>(</a:t>
            </a:r>
            <a:r>
              <a:rPr lang="el-GR" sz="2000" dirty="0"/>
              <a:t>π.χ. </a:t>
            </a:r>
            <a:r>
              <a:rPr lang="en-US" sz="2000" dirty="0"/>
              <a:t>Python, Ruby </a:t>
            </a:r>
            <a:r>
              <a:rPr lang="el-GR" sz="2000" dirty="0"/>
              <a:t>κ.α.</a:t>
            </a:r>
            <a:r>
              <a:rPr lang="en-US" sz="2000" dirty="0"/>
              <a:t>)</a:t>
            </a:r>
            <a:endParaRPr lang="el-GR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Cascading</a:t>
            </a:r>
            <a:r>
              <a:rPr lang="en-US" sz="2000" dirty="0"/>
              <a:t>: </a:t>
            </a:r>
            <a:r>
              <a:rPr lang="el-GR" sz="2000" dirty="0"/>
              <a:t>βιβλιοθήκη σε </a:t>
            </a:r>
            <a:r>
              <a:rPr lang="en-US" sz="2000" dirty="0"/>
              <a:t>java </a:t>
            </a:r>
            <a:r>
              <a:rPr lang="el-GR" sz="2000" dirty="0"/>
              <a:t>που επιτρέπει την περιγραφή </a:t>
            </a:r>
            <a:r>
              <a:rPr lang="en-US" sz="2000" dirty="0"/>
              <a:t>data flows </a:t>
            </a:r>
            <a:r>
              <a:rPr lang="el-GR" sz="2000" dirty="0"/>
              <a:t>που μετασχηματίζονται σε διεργασίες </a:t>
            </a:r>
            <a:r>
              <a:rPr lang="en-US" sz="2000" dirty="0"/>
              <a:t>map reduce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Pig</a:t>
            </a:r>
            <a:r>
              <a:rPr lang="en-US" sz="2000" dirty="0"/>
              <a:t>: </a:t>
            </a:r>
            <a:r>
              <a:rPr lang="el-GR" sz="2000" dirty="0"/>
              <a:t>γλώσσα </a:t>
            </a:r>
            <a:r>
              <a:rPr lang="en-US" sz="2000" dirty="0"/>
              <a:t>data flow</a:t>
            </a:r>
            <a:endParaRPr lang="el-GR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Scalding</a:t>
            </a:r>
            <a:r>
              <a:rPr lang="el-GR" sz="2000" dirty="0"/>
              <a:t>: γλώσσα βασισμένη στη </a:t>
            </a:r>
            <a:r>
              <a:rPr lang="en-US" sz="2000" dirty="0"/>
              <a:t>Scala </a:t>
            </a:r>
            <a:r>
              <a:rPr lang="el-GR" sz="2000" dirty="0"/>
              <a:t>που οδηγεί στη συγγραφή σχετικά σύντομων προγραμμάτων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Hive</a:t>
            </a:r>
            <a:r>
              <a:rPr lang="en-US" sz="2000" dirty="0"/>
              <a:t>: </a:t>
            </a:r>
            <a:r>
              <a:rPr lang="el-GR" sz="2000" dirty="0"/>
              <a:t>γλώσσα παρόμοια με την </a:t>
            </a:r>
            <a:r>
              <a:rPr lang="en-US" sz="2000" dirty="0"/>
              <a:t>SQL</a:t>
            </a:r>
          </a:p>
        </p:txBody>
      </p:sp>
      <p:pic>
        <p:nvPicPr>
          <p:cNvPr id="5122" name="Picture 2" descr="https://camo.githubusercontent.com/dd137c31e4abf89d794a89f8b8e379130fb06d6f/68747470733a2f2f7261772e6769746875622e636f6d2f747769747465722f7363616c64696e672f646576656c6f702f6c6f676f2f7363616c64696e672e706e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736" y="5392689"/>
            <a:ext cx="2318119" cy="81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godatafy.com/wp-content/uploads/2015/09/hive-pi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2" r="6476"/>
          <a:stretch/>
        </p:blipFill>
        <p:spPr bwMode="auto">
          <a:xfrm>
            <a:off x="10199893" y="4127436"/>
            <a:ext cx="778962" cy="129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hortonworks.com/wp-content/uploads/2013/06/cascading-logo-315x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599" y="2887961"/>
            <a:ext cx="2368255" cy="72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39</a:t>
            </a:fld>
            <a:endParaRPr lang="el-GR"/>
          </a:p>
        </p:txBody>
      </p:sp>
      <p:pic>
        <p:nvPicPr>
          <p:cNvPr id="3074" name="Picture 2" descr="Σχετική εικόνα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0" y="3841947"/>
            <a:ext cx="955675" cy="91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Ορθογώνιο 2"/>
          <p:cNvSpPr/>
          <p:nvPr/>
        </p:nvSpPr>
        <p:spPr>
          <a:xfrm>
            <a:off x="8172036" y="1880715"/>
            <a:ext cx="32955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Hadoop Streaming</a:t>
            </a:r>
            <a:endParaRPr lang="el-GR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78D9D-DDC4-4A1C-2E37-8269AB4AB780}"/>
              </a:ext>
            </a:extLst>
          </p:cNvPr>
          <p:cNvSpPr txBox="1"/>
          <p:nvPr/>
        </p:nvSpPr>
        <p:spPr>
          <a:xfrm>
            <a:off x="11059392" y="46174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b="1" dirty="0"/>
              <a:t>Pig</a:t>
            </a:r>
          </a:p>
        </p:txBody>
      </p:sp>
    </p:spTree>
    <p:extLst>
      <p:ext uri="{BB962C8B-B14F-4D97-AF65-F5344CB8AC3E}">
        <p14:creationId xmlns:p14="http://schemas.microsoft.com/office/powerpoint/2010/main" val="3115747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3A0D75E-E57A-438A-92B8-0BB28FD6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λογισμικό «τρώει» τον κόσμο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B036B1-65A8-43FB-A8AF-5CEB735181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  <a:hlinkClick r:id="rId2"/>
              </a:rPr>
              <a:t>Why Software Is Eating the World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”, </a:t>
            </a:r>
            <a:r>
              <a:rPr lang="en-US" b="1" dirty="0">
                <a:solidFill>
                  <a:srgbClr val="0A0A0A"/>
                </a:solidFill>
                <a:latin typeface="Georgia" panose="02040502050405020303" pitchFamily="18" charset="0"/>
              </a:rPr>
              <a:t>Marc Andreesen</a:t>
            </a:r>
            <a:r>
              <a:rPr lang="en-US" dirty="0">
                <a:solidFill>
                  <a:srgbClr val="0A0A0A"/>
                </a:solidFill>
                <a:latin typeface="Georgia" panose="02040502050405020303" pitchFamily="18" charset="0"/>
              </a:rPr>
              <a:t>, 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The Wall Street Journal, August 20, 2011</a:t>
            </a:r>
            <a:endParaRPr lang="el-GR" b="0" i="0" dirty="0">
              <a:solidFill>
                <a:srgbClr val="0A0A0A"/>
              </a:solidFill>
              <a:effectLst/>
              <a:latin typeface="Georgia" panose="02040502050405020303" pitchFamily="18" charset="0"/>
            </a:endParaRPr>
          </a:p>
          <a:p>
            <a:pPr lvl="1">
              <a:lnSpc>
                <a:spcPct val="120000"/>
              </a:lnSpc>
            </a:pP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«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Οι εταιρείες όλων των ειδών πρέπει να γνωρίζουν ότι η επανάσταση του λογισμικού έρχεται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»</a:t>
            </a:r>
          </a:p>
          <a:p>
            <a:pPr lvl="1">
              <a:lnSpc>
                <a:spcPct val="120000"/>
              </a:lnSpc>
            </a:pP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«Αυτό αφορά ακόμα και 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τις εταιρείες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οι οποίες 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στηρ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ίζουν τη λειτουργία τους 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σε λογισμικό σήμερα»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dirty="0">
                <a:hlinkClick r:id="rId3"/>
              </a:rPr>
              <a:t>10 years later, software really did eat the world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”, CIODIVE.com, April 19, 2021 </a:t>
            </a:r>
          </a:p>
          <a:p>
            <a:pPr lvl="1">
              <a:lnSpc>
                <a:spcPct val="120000"/>
              </a:lnSpc>
            </a:pPr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8228E3D-6AC8-465E-B262-87B8A969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4</a:t>
            </a:fld>
            <a:endParaRPr lang="el-GR" dirty="0"/>
          </a:p>
        </p:txBody>
      </p:sp>
      <p:pic>
        <p:nvPicPr>
          <p:cNvPr id="4098" name="Picture 2" descr="Andreessen Horowitz | Software Is Eating the World">
            <a:extLst>
              <a:ext uri="{FF2B5EF4-FFF2-40B4-BE49-F238E27FC236}">
                <a16:creationId xmlns:a16="http://schemas.microsoft.com/office/drawing/2014/main" id="{BA76F08F-A216-4C50-A464-DBF00CDA53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60732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960F78-34C6-48B5-B20D-E5722D5F2145}"/>
              </a:ext>
            </a:extLst>
          </p:cNvPr>
          <p:cNvSpPr txBox="1"/>
          <p:nvPr/>
        </p:nvSpPr>
        <p:spPr>
          <a:xfrm>
            <a:off x="7509456" y="4960497"/>
            <a:ext cx="22022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100" dirty="0">
                <a:hlinkClick r:id="rId5"/>
              </a:rPr>
              <a:t>https://a16z.com/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18A87-3E48-FCE4-A08F-C809367E7495}"/>
              </a:ext>
            </a:extLst>
          </p:cNvPr>
          <p:cNvSpPr txBox="1"/>
          <p:nvPr/>
        </p:nvSpPr>
        <p:spPr>
          <a:xfrm>
            <a:off x="7197218" y="5235230"/>
            <a:ext cx="3131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The Techno-Optimist Manifesto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3001421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91232BA-28CE-4D1C-BC0F-2936B372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Η θέση του </a:t>
            </a:r>
            <a:r>
              <a:rPr lang="en-US" dirty="0"/>
              <a:t>Hadoop</a:t>
            </a:r>
            <a:r>
              <a:rPr lang="el-GR" dirty="0"/>
              <a:t> στην αγορά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39856C4-EF6F-4936-B898-0FE1E8038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81521" cy="4351338"/>
          </a:xfrm>
        </p:spPr>
        <p:txBody>
          <a:bodyPr/>
          <a:lstStyle/>
          <a:p>
            <a:r>
              <a:rPr lang="en-US" dirty="0"/>
              <a:t>Hadoop Market by Product (Software, Hardware and Services) and by Applications - Global Industry Analysis and Forecast 20</a:t>
            </a:r>
            <a:r>
              <a:rPr lang="el-GR" dirty="0"/>
              <a:t>22</a:t>
            </a:r>
            <a:r>
              <a:rPr lang="en-US" dirty="0"/>
              <a:t> – 202</a:t>
            </a:r>
            <a:r>
              <a:rPr lang="el-GR" dirty="0"/>
              <a:t>7 </a:t>
            </a:r>
            <a:r>
              <a:rPr lang="en-US" dirty="0">
                <a:hlinkClick r:id="rId2"/>
              </a:rPr>
              <a:t>https://www.marketresearchengine.com/reportdetails/hadoop-market-share</a:t>
            </a:r>
            <a:r>
              <a:rPr lang="el-GR" dirty="0"/>
              <a:t> </a:t>
            </a:r>
          </a:p>
          <a:p>
            <a:pPr lvl="1"/>
            <a:r>
              <a:rPr lang="el-GR" dirty="0"/>
              <a:t>Η αγορά του </a:t>
            </a:r>
            <a:r>
              <a:rPr lang="en-US" dirty="0"/>
              <a:t>Hadoop </a:t>
            </a:r>
            <a:r>
              <a:rPr lang="el-GR" dirty="0"/>
              <a:t>αναμένεται να ξεπεράσει τα 50 δισεκατομμύρια $ μέχρι το </a:t>
            </a:r>
            <a:r>
              <a:rPr lang="en-US" dirty="0"/>
              <a:t>202</a:t>
            </a:r>
            <a:r>
              <a:rPr lang="el-GR" dirty="0"/>
              <a:t>7</a:t>
            </a:r>
          </a:p>
        </p:txBody>
      </p:sp>
      <p:graphicFrame>
        <p:nvGraphicFramePr>
          <p:cNvPr id="5" name="Θέση περιεχομένου 4">
            <a:extLst>
              <a:ext uri="{FF2B5EF4-FFF2-40B4-BE49-F238E27FC236}">
                <a16:creationId xmlns:a16="http://schemas.microsoft.com/office/drawing/2014/main" id="{835A1C53-3F59-4D1E-AC97-CE527ACAB4B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2" y="2027756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53F20E7B-C0C8-4919-9E38-64E820BE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40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59351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Hadoop vendors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Cloudera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Hortonworks (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συνένωση με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Cloudera 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το 2019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 err="1"/>
              <a:t>MapR</a:t>
            </a:r>
            <a:endParaRPr lang="en-US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257801" cy="4351338"/>
          </a:xfrm>
        </p:spPr>
        <p:txBody>
          <a:bodyPr/>
          <a:lstStyle/>
          <a:p>
            <a:r>
              <a:rPr lang="en-US" dirty="0"/>
              <a:t>Hadoop sandbox Virtual Machines (VMs)</a:t>
            </a:r>
          </a:p>
          <a:p>
            <a:pPr lvl="1"/>
            <a:r>
              <a:rPr lang="el-GR" dirty="0"/>
              <a:t>Κάθε </a:t>
            </a:r>
            <a:r>
              <a:rPr lang="en-US" dirty="0"/>
              <a:t>VM </a:t>
            </a:r>
            <a:r>
              <a:rPr lang="el-GR" dirty="0"/>
              <a:t>είναι «φορτωμένο» με ένα μεγάλο αριθμό από εργαλεία</a:t>
            </a:r>
            <a:r>
              <a:rPr lang="en-US" dirty="0"/>
              <a:t> </a:t>
            </a:r>
          </a:p>
          <a:p>
            <a:pPr lvl="1"/>
            <a:r>
              <a:rPr lang="el-GR" dirty="0"/>
              <a:t>Απαιτούν </a:t>
            </a:r>
            <a:r>
              <a:rPr lang="en-US" dirty="0"/>
              <a:t> </a:t>
            </a:r>
            <a:r>
              <a:rPr lang="el-GR" dirty="0" err="1"/>
              <a:t>ισχυρ</a:t>
            </a:r>
            <a:r>
              <a:rPr lang="en-US" dirty="0" err="1"/>
              <a:t>ή</a:t>
            </a:r>
            <a:r>
              <a:rPr lang="el-GR" dirty="0"/>
              <a:t> υπολογιστική ισχύ και μεγάλη ποσότητα μνήμης </a:t>
            </a:r>
            <a:endParaRPr lang="en-US" dirty="0"/>
          </a:p>
          <a:p>
            <a:endParaRPr lang="el-GR" dirty="0"/>
          </a:p>
        </p:txBody>
      </p:sp>
      <p:pic>
        <p:nvPicPr>
          <p:cNvPr id="7170" name="Picture 2" descr="http://blog.altoros.com/wp-content/uploads/2013/11/cloudera_hortonworks_map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90"/>
          <a:stretch/>
        </p:blipFill>
        <p:spPr bwMode="auto">
          <a:xfrm>
            <a:off x="838200" y="3997396"/>
            <a:ext cx="2231835" cy="10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41</a:t>
            </a:fld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0AA5B2B6-7605-4D88-9705-3DBB3030802E}"/>
              </a:ext>
            </a:extLst>
          </p:cNvPr>
          <p:cNvSpPr/>
          <p:nvPr/>
        </p:nvSpPr>
        <p:spPr>
          <a:xfrm>
            <a:off x="754899" y="5288107"/>
            <a:ext cx="4935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https://www.zdnet.com/article/the-new-cloudera-hortonworks-hadoop-100-open-source-50-boring/</a:t>
            </a:r>
            <a:endParaRPr lang="el-GR" dirty="0"/>
          </a:p>
        </p:txBody>
      </p:sp>
      <p:pic>
        <p:nvPicPr>
          <p:cNvPr id="8" name="Picture 2" descr="http://blog.altoros.com/wp-content/uploads/2013/11/cloudera_hortonworks_mapr.jpg">
            <a:extLst>
              <a:ext uri="{FF2B5EF4-FFF2-40B4-BE49-F238E27FC236}">
                <a16:creationId xmlns:a16="http://schemas.microsoft.com/office/drawing/2014/main" id="{5A10149D-49C1-41EF-BCDA-9A5DA1762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1"/>
          <a:stretch/>
        </p:blipFill>
        <p:spPr bwMode="auto">
          <a:xfrm>
            <a:off x="3222435" y="4027375"/>
            <a:ext cx="2408026" cy="10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756DBA-A68B-B6C9-2975-F4867C0305E2}"/>
              </a:ext>
            </a:extLst>
          </p:cNvPr>
          <p:cNvSpPr txBox="1"/>
          <p:nvPr/>
        </p:nvSpPr>
        <p:spPr>
          <a:xfrm>
            <a:off x="6096000" y="4276778"/>
            <a:ext cx="57329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effectLst/>
              </a:rPr>
              <a:t>Cloudera VM </a:t>
            </a:r>
            <a:r>
              <a:rPr lang="en-GB" b="1" dirty="0"/>
              <a:t>on </a:t>
            </a:r>
            <a:r>
              <a:rPr lang="en-GB" b="1" i="0" dirty="0">
                <a:effectLst/>
              </a:rPr>
              <a:t>VirtualBox</a:t>
            </a:r>
            <a:endParaRPr lang="en-GR" dirty="0"/>
          </a:p>
          <a:p>
            <a:r>
              <a:rPr lang="en-GR" dirty="0">
                <a:hlinkClick r:id="rId5"/>
              </a:rPr>
              <a:t>https://downloads.cloudera.com/demo_vm/virtualbox/cloudera-quickstart-vm-5.13.0-0-virtualbox.zip</a:t>
            </a:r>
            <a:r>
              <a:rPr lang="el-GR" dirty="0"/>
              <a:t> </a:t>
            </a:r>
            <a:endParaRPr lang="en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B49AF-5153-3BE7-8FD2-4A9F4EC0BCAD}"/>
              </a:ext>
            </a:extLst>
          </p:cNvPr>
          <p:cNvSpPr txBox="1"/>
          <p:nvPr/>
        </p:nvSpPr>
        <p:spPr>
          <a:xfrm>
            <a:off x="6096000" y="5277745"/>
            <a:ext cx="580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dirty="0">
                <a:solidFill>
                  <a:srgbClr val="272C37"/>
                </a:solidFill>
                <a:effectLst/>
              </a:rPr>
              <a:t>Hadoop Tutorial: Getting Started with Hadoop</a:t>
            </a:r>
          </a:p>
          <a:p>
            <a:r>
              <a:rPr lang="en-GB" dirty="0">
                <a:hlinkClick r:id="rId6"/>
              </a:rPr>
              <a:t>https://www.simplilearn.com/tutorials/hadoop-tutorial</a:t>
            </a:r>
            <a:r>
              <a:rPr lang="en-GB" dirty="0"/>
              <a:t> 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1080410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95F0-9049-03DC-E7B6-CBEF9B713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8E7B48-BD97-E56D-9C5F-F2B22A03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Map Reduce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0D6E5-D8EC-ABEB-1CD5-F0EEC4A1D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Παραδε</a:t>
            </a:r>
            <a:r>
              <a:rPr lang="en-GR" dirty="0"/>
              <a:t>ί</a:t>
            </a:r>
            <a:r>
              <a:rPr lang="el-GR" dirty="0" err="1"/>
              <a:t>γματα</a:t>
            </a:r>
            <a:r>
              <a:rPr lang="el-GR" dirty="0"/>
              <a:t> υπολογισμών με το </a:t>
            </a:r>
            <a:r>
              <a:rPr lang="en-US" dirty="0"/>
              <a:t>Map Reduce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B057E-4B82-7C38-11B5-5236811E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42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60836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B8832E9-FAB8-47EB-B588-3A244100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Προσέγγιση προβλημάτων με </a:t>
            </a:r>
            <a:r>
              <a:rPr lang="en-US" dirty="0"/>
              <a:t>Map Reduce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4FBF22C-15D1-4873-9FC0-E297FDAD7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75522" cy="50323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 </a:t>
            </a:r>
            <a:r>
              <a:rPr lang="el-GR" dirty="0"/>
              <a:t>υπολογιστικό μοντέλο </a:t>
            </a:r>
            <a:r>
              <a:rPr lang="en-US" dirty="0"/>
              <a:t>MapReduce </a:t>
            </a:r>
            <a:r>
              <a:rPr lang="el-GR" dirty="0"/>
              <a:t>(</a:t>
            </a:r>
            <a:r>
              <a:rPr lang="en-US" dirty="0"/>
              <a:t>MR</a:t>
            </a:r>
            <a:r>
              <a:rPr lang="el-GR" dirty="0"/>
              <a:t>) αποτελεί έναν αποδοτικό τρόπο για την παράλληλη επεξεργασία μεγάλων δεδομένων.</a:t>
            </a:r>
          </a:p>
          <a:p>
            <a:r>
              <a:rPr lang="el-GR" dirty="0"/>
              <a:t>Στη συνέχεια θα παρουσιαστούν διάφορα προβλήματα στα οποία επιδεικνύεται η λειτουργία του </a:t>
            </a:r>
            <a:r>
              <a:rPr lang="en-US" dirty="0"/>
              <a:t>MR</a:t>
            </a:r>
            <a:r>
              <a:rPr lang="el-GR" dirty="0"/>
              <a:t>.</a:t>
            </a:r>
          </a:p>
          <a:p>
            <a:r>
              <a:rPr lang="el-GR" dirty="0"/>
              <a:t>Θα χρησιμοποιηθεί το </a:t>
            </a:r>
            <a:r>
              <a:rPr lang="en-US" dirty="0"/>
              <a:t>python </a:t>
            </a:r>
            <a:r>
              <a:rPr lang="el-GR" dirty="0"/>
              <a:t>πρόγραμμα </a:t>
            </a:r>
            <a:r>
              <a:rPr lang="en-US" b="1" dirty="0"/>
              <a:t>MapReduce.py</a:t>
            </a:r>
            <a:r>
              <a:rPr lang="en-US" dirty="0"/>
              <a:t> </a:t>
            </a:r>
            <a:r>
              <a:rPr lang="el-GR" dirty="0"/>
              <a:t>που υλοποιεί το υπολογιστικό μοντέλο </a:t>
            </a:r>
            <a:r>
              <a:rPr lang="en-US" dirty="0"/>
              <a:t>MR, </a:t>
            </a:r>
            <a:r>
              <a:rPr lang="el-GR" dirty="0"/>
              <a:t>αλλά η εκτέλεση θα γίνεται εξ’ ολοκλήρου σε έναν απλό Η/Υ</a:t>
            </a:r>
            <a:r>
              <a:rPr lang="en-US" dirty="0"/>
              <a:t>.</a:t>
            </a:r>
            <a:endParaRPr lang="el-GR" dirty="0"/>
          </a:p>
          <a:p>
            <a:r>
              <a:rPr lang="el-GR" dirty="0"/>
              <a:t>Το </a:t>
            </a:r>
            <a:r>
              <a:rPr lang="en-US" b="1" dirty="0" err="1"/>
              <a:t>MapReduce.py</a:t>
            </a:r>
            <a:r>
              <a:rPr lang="el-GR" dirty="0"/>
              <a:t> </a:t>
            </a:r>
            <a:r>
              <a:rPr lang="en-US" dirty="0" err="1"/>
              <a:t>έ</a:t>
            </a:r>
            <a:r>
              <a:rPr lang="el-GR" dirty="0" err="1"/>
              <a:t>χει</a:t>
            </a:r>
            <a:r>
              <a:rPr lang="el-GR" dirty="0"/>
              <a:t> γραφεί από τον </a:t>
            </a:r>
            <a:r>
              <a:rPr lang="en-US" dirty="0"/>
              <a:t>Bill Howe </a:t>
            </a:r>
            <a:r>
              <a:rPr lang="el-GR" dirty="0"/>
              <a:t>στα πλαίσια του μαθήματος </a:t>
            </a:r>
            <a:r>
              <a:rPr lang="en-US" dirty="0"/>
              <a:t>“</a:t>
            </a:r>
            <a:r>
              <a:rPr lang="en-US" dirty="0">
                <a:hlinkClick r:id="rId2"/>
              </a:rPr>
              <a:t>Data Science at Scale</a:t>
            </a:r>
            <a:r>
              <a:rPr lang="en-US" dirty="0"/>
              <a:t>” </a:t>
            </a:r>
            <a:r>
              <a:rPr lang="el-GR" dirty="0"/>
              <a:t>από το </a:t>
            </a:r>
            <a:r>
              <a:rPr lang="en-US" dirty="0"/>
              <a:t>University of Washington </a:t>
            </a:r>
            <a:r>
              <a:rPr lang="el-GR" dirty="0"/>
              <a:t>που προσφέρεται ως </a:t>
            </a:r>
            <a:r>
              <a:rPr lang="en-US" dirty="0"/>
              <a:t>MOOC</a:t>
            </a:r>
            <a:r>
              <a:rPr lang="el-GR" dirty="0"/>
              <a:t> μέσω του </a:t>
            </a:r>
            <a:r>
              <a:rPr lang="en-US" dirty="0"/>
              <a:t>Coursera</a:t>
            </a:r>
            <a:r>
              <a:rPr lang="el-GR" dirty="0"/>
              <a:t>.</a:t>
            </a:r>
          </a:p>
          <a:p>
            <a:pPr marL="0" indent="0">
              <a:buNone/>
            </a:pPr>
            <a:r>
              <a:rPr lang="el-GR" dirty="0"/>
              <a:t> 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F1D6F8B-BBEE-4F5D-96D1-4BAE3A46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43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D0986-D0A0-EB99-8DA2-783E233DF0E0}"/>
              </a:ext>
            </a:extLst>
          </p:cNvPr>
          <p:cNvSpPr txBox="1"/>
          <p:nvPr/>
        </p:nvSpPr>
        <p:spPr>
          <a:xfrm>
            <a:off x="6918702" y="1467307"/>
            <a:ext cx="4627536" cy="5112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json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2B91A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__init__(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 = {}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 = []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emit_intermediate(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.intermediate.setdefault(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[])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.intermediate[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].append(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emit(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.result.append(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"MAP PHASE"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record = json.loads(line)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(record)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"SHUFFLE PHASE"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key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(key,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.intermediate[key])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"REDUCE"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jenc = json.</a:t>
            </a:r>
            <a:r>
              <a:rPr lang="en-GR" sz="1100" kern="0" dirty="0">
                <a:solidFill>
                  <a:srgbClr val="2B91A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JSONEncoder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item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print(jenc.encode(item))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FD100-477F-4A9C-FF17-66CD2E9875C3}"/>
              </a:ext>
            </a:extLst>
          </p:cNvPr>
          <p:cNvSpPr txBox="1"/>
          <p:nvPr/>
        </p:nvSpPr>
        <p:spPr>
          <a:xfrm>
            <a:off x="9852212" y="1643209"/>
            <a:ext cx="1899524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MapReduce.py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45364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βάλ 3">
            <a:extLst>
              <a:ext uri="{FF2B5EF4-FFF2-40B4-BE49-F238E27FC236}">
                <a16:creationId xmlns:a16="http://schemas.microsoft.com/office/drawing/2014/main" id="{E89950DA-CE99-4148-BBAF-DFCF6FF6D5B4}"/>
              </a:ext>
            </a:extLst>
          </p:cNvPr>
          <p:cNvSpPr/>
          <p:nvPr/>
        </p:nvSpPr>
        <p:spPr>
          <a:xfrm>
            <a:off x="4660776" y="2961411"/>
            <a:ext cx="1041647" cy="34108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5E663F6-138C-4C58-B57E-5F276B6E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Είσοδος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29E8CB-2032-4861-AFCA-1BBCB371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Σε όλα τα </a:t>
            </a:r>
            <a:r>
              <a:rPr lang="el-GR" dirty="0" err="1"/>
              <a:t>ακ</a:t>
            </a:r>
            <a:r>
              <a:rPr lang="en-US" dirty="0"/>
              <a:t>ό</a:t>
            </a:r>
            <a:r>
              <a:rPr lang="el-GR" dirty="0" err="1"/>
              <a:t>λουθα</a:t>
            </a:r>
            <a:r>
              <a:rPr lang="el-GR" dirty="0"/>
              <a:t> παραδείγματα τα δεδομένα βρίσκονται σε </a:t>
            </a:r>
            <a:r>
              <a:rPr lang="en-US" dirty="0"/>
              <a:t>JSON </a:t>
            </a:r>
            <a:r>
              <a:rPr lang="el-GR" dirty="0"/>
              <a:t>αρχεία που έχουν παρόμοια μορφή με την ακόλουθη:</a:t>
            </a:r>
          </a:p>
          <a:p>
            <a:endParaRPr lang="el-GR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484FE0A5-0064-4152-8A7B-0D94B42FE1C5}"/>
              </a:ext>
            </a:extLst>
          </p:cNvPr>
          <p:cNvSpPr/>
          <p:nvPr/>
        </p:nvSpPr>
        <p:spPr>
          <a:xfrm>
            <a:off x="4530571" y="2961411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9ECD8-5A11-49D4-850E-0A84A35236C9}"/>
              </a:ext>
            </a:extLst>
          </p:cNvPr>
          <p:cNvSpPr txBox="1"/>
          <p:nvPr/>
        </p:nvSpPr>
        <p:spPr>
          <a:xfrm>
            <a:off x="4836367" y="4296677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1DB1972-400D-4054-BA31-BB3DD45B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44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B956D-7321-4762-8860-D0C41F8944D9}"/>
              </a:ext>
            </a:extLst>
          </p:cNvPr>
          <p:cNvSpPr txBox="1"/>
          <p:nvPr/>
        </p:nvSpPr>
        <p:spPr>
          <a:xfrm>
            <a:off x="3213716" y="3192243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</a:t>
            </a:r>
            <a:endParaRPr lang="el-GR" dirty="0"/>
          </a:p>
        </p:txBody>
      </p:sp>
      <p:cxnSp>
        <p:nvCxnSpPr>
          <p:cNvPr id="10" name="Ευθύγραμμο βέλος σύνδεσης 9">
            <a:extLst>
              <a:ext uri="{FF2B5EF4-FFF2-40B4-BE49-F238E27FC236}">
                <a16:creationId xmlns:a16="http://schemas.microsoft.com/office/drawing/2014/main" id="{7F36DA02-4EB2-45A0-955D-E11C6C38E2C7}"/>
              </a:ext>
            </a:extLst>
          </p:cNvPr>
          <p:cNvCxnSpPr/>
          <p:nvPr/>
        </p:nvCxnSpPr>
        <p:spPr>
          <a:xfrm flipV="1">
            <a:off x="3755254" y="3131952"/>
            <a:ext cx="905522" cy="170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4F0D52E-1CCA-4BF6-9F8C-51D82B1B2464}"/>
              </a:ext>
            </a:extLst>
          </p:cNvPr>
          <p:cNvSpPr txBox="1"/>
          <p:nvPr/>
        </p:nvSpPr>
        <p:spPr>
          <a:xfrm>
            <a:off x="8749396" y="3244334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</a:t>
            </a:r>
            <a:endParaRPr lang="el-GR" dirty="0"/>
          </a:p>
        </p:txBody>
      </p: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B327007F-9998-4C93-BB4B-857BEAB38F92}"/>
              </a:ext>
            </a:extLst>
          </p:cNvPr>
          <p:cNvCxnSpPr>
            <a:cxnSpLocks/>
            <a:stCxn id="11" idx="1"/>
            <a:endCxn id="16" idx="6"/>
          </p:cNvCxnSpPr>
          <p:nvPr/>
        </p:nvCxnSpPr>
        <p:spPr>
          <a:xfrm flipH="1" flipV="1">
            <a:off x="7279688" y="3147676"/>
            <a:ext cx="1469708" cy="281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Οβάλ 15">
            <a:extLst>
              <a:ext uri="{FF2B5EF4-FFF2-40B4-BE49-F238E27FC236}">
                <a16:creationId xmlns:a16="http://schemas.microsoft.com/office/drawing/2014/main" id="{8E0AE279-C0A4-4AF4-ABE4-B99C1EA7581E}"/>
              </a:ext>
            </a:extLst>
          </p:cNvPr>
          <p:cNvSpPr/>
          <p:nvPr/>
        </p:nvSpPr>
        <p:spPr>
          <a:xfrm>
            <a:off x="5832627" y="2992857"/>
            <a:ext cx="1447061" cy="3096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73928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A083F3A-DEB0-40DA-ADD6-B4D2B5AB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βασικό </a:t>
            </a:r>
            <a:r>
              <a:rPr lang="en-US" dirty="0"/>
              <a:t>template </a:t>
            </a:r>
            <a:r>
              <a:rPr lang="el-GR" dirty="0"/>
              <a:t>κώδικα</a:t>
            </a:r>
            <a:r>
              <a:rPr lang="en-US" dirty="0"/>
              <a:t> (</a:t>
            </a:r>
            <a:r>
              <a:rPr lang="el-GR" dirty="0"/>
              <a:t>όπως είναι στο πρόβλημα καταμέτρησης λέξεων</a:t>
            </a:r>
            <a:r>
              <a:rPr lang="en-US" dirty="0"/>
              <a:t>)</a:t>
            </a:r>
            <a:endParaRPr lang="el-GR" dirty="0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55937202-AC66-42C8-BE9E-D5649B63897C}"/>
              </a:ext>
            </a:extLst>
          </p:cNvPr>
          <p:cNvSpPr/>
          <p:nvPr/>
        </p:nvSpPr>
        <p:spPr>
          <a:xfrm>
            <a:off x="584084" y="169068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MapReduce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sys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Word Count Example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MapReduce.MapReduce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key: document identifier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value: document contents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value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value.split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words: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3FB7370D-D4FF-4644-9CA4-358C7D321056}"/>
              </a:ext>
            </a:extLst>
          </p:cNvPr>
          <p:cNvSpPr/>
          <p:nvPr/>
        </p:nvSpPr>
        <p:spPr>
          <a:xfrm>
            <a:off x="5539666" y="2112189"/>
            <a:ext cx="62054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key: word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 list of occurrence counts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total =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total +=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total))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__name__ ==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open(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sys.argv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mr.execute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mapper, reducer)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F6BF0C-3977-4FB6-B1F2-A1F68FF8A606}"/>
              </a:ext>
            </a:extLst>
          </p:cNvPr>
          <p:cNvSpPr txBox="1"/>
          <p:nvPr/>
        </p:nvSpPr>
        <p:spPr>
          <a:xfrm>
            <a:off x="8294914" y="5673012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mr1.py</a:t>
            </a:r>
            <a:endParaRPr lang="el-GR" dirty="0"/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EE28AD66-CB9B-409E-8EAA-4750ACC3A543}"/>
              </a:ext>
            </a:extLst>
          </p:cNvPr>
          <p:cNvSpPr/>
          <p:nvPr/>
        </p:nvSpPr>
        <p:spPr>
          <a:xfrm>
            <a:off x="584084" y="3852909"/>
            <a:ext cx="4298634" cy="236209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5A6B9852-A075-4059-8CF0-3F5D14EAB7E0}"/>
              </a:ext>
            </a:extLst>
          </p:cNvPr>
          <p:cNvSpPr/>
          <p:nvPr/>
        </p:nvSpPr>
        <p:spPr>
          <a:xfrm>
            <a:off x="5610324" y="2041864"/>
            <a:ext cx="5997592" cy="21554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Θέση αριθμού διαφάνειας 14">
            <a:extLst>
              <a:ext uri="{FF2B5EF4-FFF2-40B4-BE49-F238E27FC236}">
                <a16:creationId xmlns:a16="http://schemas.microsoft.com/office/drawing/2014/main" id="{D3EE7AF6-36E1-483F-9525-4A69AAD0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58470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C543A5A-DC7A-409D-BBD8-3553856A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1</a:t>
            </a:r>
            <a:r>
              <a:rPr lang="el-GR" dirty="0"/>
              <a:t>: Καταμέτρηση λέξεων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F62B3168-650A-4E87-9038-09AAC5B647E4}"/>
              </a:ext>
            </a:extLst>
          </p:cNvPr>
          <p:cNvSpPr/>
          <p:nvPr/>
        </p:nvSpPr>
        <p:spPr>
          <a:xfrm>
            <a:off x="1548414" y="2765395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E50B011F-29C7-40C8-A37A-667EAD500ADD}"/>
              </a:ext>
            </a:extLst>
          </p:cNvPr>
          <p:cNvSpPr/>
          <p:nvPr/>
        </p:nvSpPr>
        <p:spPr>
          <a:xfrm>
            <a:off x="5675799" y="3189303"/>
            <a:ext cx="861134" cy="68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D9C4C-9D53-4BC6-872A-C1E66BB5B811}"/>
              </a:ext>
            </a:extLst>
          </p:cNvPr>
          <p:cNvSpPr txBox="1"/>
          <p:nvPr/>
        </p:nvSpPr>
        <p:spPr>
          <a:xfrm>
            <a:off x="1854210" y="4110454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4ED69A2C-4DBF-4B72-9817-72ABFF5F8109}"/>
              </a:ext>
            </a:extLst>
          </p:cNvPr>
          <p:cNvSpPr/>
          <p:nvPr/>
        </p:nvSpPr>
        <p:spPr>
          <a:xfrm>
            <a:off x="4746859" y="2171945"/>
            <a:ext cx="271901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</a:t>
            </a:r>
            <a:r>
              <a:rPr lang="el-GR" dirty="0" err="1"/>
              <a:t>mr</a:t>
            </a:r>
            <a:r>
              <a:rPr lang="en-US" dirty="0"/>
              <a:t>1</a:t>
            </a:r>
            <a:r>
              <a:rPr lang="el-GR" dirty="0"/>
              <a:t>.</a:t>
            </a:r>
            <a:r>
              <a:rPr lang="el-GR" dirty="0" err="1"/>
              <a:t>py</a:t>
            </a:r>
            <a:r>
              <a:rPr lang="el-GR" dirty="0"/>
              <a:t> </a:t>
            </a:r>
            <a:r>
              <a:rPr lang="en-US" dirty="0"/>
              <a:t>text1</a:t>
            </a:r>
            <a:r>
              <a:rPr lang="el-GR" dirty="0"/>
              <a:t>.json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A3788398-93A3-4F1A-A3A4-083705E3A373}"/>
              </a:ext>
            </a:extLst>
          </p:cNvPr>
          <p:cNvSpPr/>
          <p:nvPr/>
        </p:nvSpPr>
        <p:spPr>
          <a:xfrm>
            <a:off x="8063884" y="2690336"/>
            <a:ext cx="20832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2" name="Θέση αριθμού διαφάνειας 11">
            <a:extLst>
              <a:ext uri="{FF2B5EF4-FFF2-40B4-BE49-F238E27FC236}">
                <a16:creationId xmlns:a16="http://schemas.microsoft.com/office/drawing/2014/main" id="{C79E433D-FAC7-4287-B9BF-CD5B7DFF9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01765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CA3D70-784A-443B-8AE4-C50AFCB6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2</a:t>
            </a:r>
            <a:r>
              <a:rPr lang="el-GR" dirty="0"/>
              <a:t>: Ανεστραμμένο ευρετήριο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05FD7D3-5D0E-4E90-83FF-5A68C1062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l-GR" dirty="0"/>
              <a:t>Δεδομένου ενός συνόλου εγγράφων, ένα ανεστραμμένο ευρετήριο</a:t>
            </a:r>
            <a:r>
              <a:rPr lang="en-US" dirty="0"/>
              <a:t> (inverted index)</a:t>
            </a:r>
            <a:r>
              <a:rPr lang="el-GR" dirty="0"/>
              <a:t> είναι ένα λεξικό στο οποίο κάθε λέξη συσχετίζεται με μια λίστα αναγνωριστικών εγγράφων στα οποία η υπάρχει η </a:t>
            </a:r>
            <a:r>
              <a:rPr lang="el-GR" dirty="0" err="1"/>
              <a:t>συγκεκριμ</a:t>
            </a:r>
            <a:r>
              <a:rPr lang="en-US" dirty="0" err="1"/>
              <a:t>έ</a:t>
            </a:r>
            <a:r>
              <a:rPr lang="el-GR" dirty="0" err="1"/>
              <a:t>νη</a:t>
            </a:r>
            <a:r>
              <a:rPr lang="el-GR" dirty="0"/>
              <a:t> λέξη</a:t>
            </a:r>
            <a:r>
              <a:rPr lang="en-US" dirty="0"/>
              <a:t>. 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E5C4D12A-7E15-4BA1-B07E-CC435DB068DB}"/>
              </a:ext>
            </a:extLst>
          </p:cNvPr>
          <p:cNvSpPr/>
          <p:nvPr/>
        </p:nvSpPr>
        <p:spPr>
          <a:xfrm>
            <a:off x="638937" y="3691791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FDFB050-53B5-4CF8-AE45-0EEDD7CBCADF}"/>
              </a:ext>
            </a:extLst>
          </p:cNvPr>
          <p:cNvSpPr/>
          <p:nvPr/>
        </p:nvSpPr>
        <p:spPr>
          <a:xfrm>
            <a:off x="5773445" y="360391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</p:txBody>
      </p:sp>
      <p:sp>
        <p:nvSpPr>
          <p:cNvPr id="7" name="Βέλος: Δεξιό 6">
            <a:extLst>
              <a:ext uri="{FF2B5EF4-FFF2-40B4-BE49-F238E27FC236}">
                <a16:creationId xmlns:a16="http://schemas.microsoft.com/office/drawing/2014/main" id="{13C40D00-F701-4F2E-871E-E2670D9F9981}"/>
              </a:ext>
            </a:extLst>
          </p:cNvPr>
          <p:cNvSpPr/>
          <p:nvPr/>
        </p:nvSpPr>
        <p:spPr>
          <a:xfrm>
            <a:off x="4328846" y="3950165"/>
            <a:ext cx="861134" cy="68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849BE-EEB6-469B-834A-CC3D612556A8}"/>
              </a:ext>
            </a:extLst>
          </p:cNvPr>
          <p:cNvSpPr txBox="1"/>
          <p:nvPr/>
        </p:nvSpPr>
        <p:spPr>
          <a:xfrm>
            <a:off x="944733" y="5036850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124C2E15-EBEE-4220-84DA-DF0FFF4DE7C7}"/>
              </a:ext>
            </a:extLst>
          </p:cNvPr>
          <p:cNvSpPr/>
          <p:nvPr/>
        </p:nvSpPr>
        <p:spPr>
          <a:xfrm>
            <a:off x="3259215" y="3362395"/>
            <a:ext cx="271901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</a:t>
            </a:r>
            <a:r>
              <a:rPr lang="el-GR" dirty="0" err="1"/>
              <a:t>mr</a:t>
            </a:r>
            <a:r>
              <a:rPr lang="en-US" dirty="0"/>
              <a:t>2</a:t>
            </a:r>
            <a:r>
              <a:rPr lang="el-GR" dirty="0"/>
              <a:t>.</a:t>
            </a:r>
            <a:r>
              <a:rPr lang="el-GR" dirty="0" err="1"/>
              <a:t>py</a:t>
            </a:r>
            <a:r>
              <a:rPr lang="el-GR" dirty="0"/>
              <a:t> </a:t>
            </a:r>
            <a:r>
              <a:rPr lang="en-US" dirty="0"/>
              <a:t>text1</a:t>
            </a:r>
            <a:r>
              <a:rPr lang="el-GR" dirty="0"/>
              <a:t>.json</a:t>
            </a:r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34773234-3D6D-4697-93AE-DF06EE04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5503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2848041-9056-4C4E-BA7C-99D58728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</a:t>
            </a:r>
            <a:r>
              <a:rPr lang="en-US" dirty="0"/>
              <a:t>2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24638537-9552-4830-9DD9-FE5F1386AFF8}"/>
              </a:ext>
            </a:extLst>
          </p:cNvPr>
          <p:cNvSpPr/>
          <p:nvPr/>
        </p:nvSpPr>
        <p:spPr>
          <a:xfrm>
            <a:off x="3709386" y="1798920"/>
            <a:ext cx="4773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value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value.split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list(set(words))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words: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(w, key)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list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2EA89-5576-4B67-A17A-07E35A43A355}"/>
              </a:ext>
            </a:extLst>
          </p:cNvPr>
          <p:cNvSpPr txBox="1"/>
          <p:nvPr/>
        </p:nvSpPr>
        <p:spPr>
          <a:xfrm>
            <a:off x="8294914" y="5673012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mr2.py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6DB1685-4BD8-4DBB-97C4-E0C35A29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23396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ED288D-1CD6-4BA8-B7BE-978CAE88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3</a:t>
            </a:r>
            <a:r>
              <a:rPr lang="el-GR" dirty="0"/>
              <a:t>: Συν</a:t>
            </a:r>
            <a:r>
              <a:rPr lang="en-US" dirty="0" err="1"/>
              <a:t>έ</a:t>
            </a:r>
            <a:r>
              <a:rPr lang="el-GR" dirty="0" err="1"/>
              <a:t>νωση</a:t>
            </a:r>
            <a:r>
              <a:rPr lang="el-GR" dirty="0"/>
              <a:t> (</a:t>
            </a:r>
            <a:r>
              <a:rPr lang="en-US" dirty="0"/>
              <a:t>join</a:t>
            </a:r>
            <a:r>
              <a:rPr lang="el-GR" dirty="0"/>
              <a:t>) πινάκων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E16FC4E-B1AE-4946-9AEB-56201F360E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l-GR" dirty="0"/>
              <a:t>Ο κώδικας </a:t>
            </a:r>
            <a:r>
              <a:rPr lang="en-US" dirty="0"/>
              <a:t>MR </a:t>
            </a:r>
            <a:r>
              <a:rPr lang="el-GR" dirty="0"/>
              <a:t>ζητείται να παράγει αντίστοιχο αποτέλεσμα με την ακόλουθη </a:t>
            </a:r>
            <a:r>
              <a:rPr lang="en-US" dirty="0"/>
              <a:t>SQL </a:t>
            </a:r>
            <a:r>
              <a:rPr lang="el-GR" dirty="0"/>
              <a:t>εντολή:</a:t>
            </a:r>
          </a:p>
        </p:txBody>
      </p:sp>
      <p:sp>
        <p:nvSpPr>
          <p:cNvPr id="7" name="Θέση περιεχομένου 6">
            <a:extLst>
              <a:ext uri="{FF2B5EF4-FFF2-40B4-BE49-F238E27FC236}">
                <a16:creationId xmlns:a16="http://schemas.microsoft.com/office/drawing/2014/main" id="{702487ED-B9C2-40F3-9872-27D1C58B2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48498" cy="4351338"/>
          </a:xfrm>
        </p:spPr>
        <p:txBody>
          <a:bodyPr/>
          <a:lstStyle/>
          <a:p>
            <a:r>
              <a:rPr lang="el-GR" dirty="0"/>
              <a:t>Τα δεδομένα εισόδου αποτελούνται από ένα αρχείο που περιέχει αρχικά τις εγγραφές </a:t>
            </a:r>
            <a:r>
              <a:rPr lang="en-US" dirty="0"/>
              <a:t>order </a:t>
            </a:r>
            <a:r>
              <a:rPr lang="el-GR" dirty="0"/>
              <a:t>και στη συνέχεια τις εγγραφές </a:t>
            </a:r>
            <a:r>
              <a:rPr lang="en-US" dirty="0" err="1"/>
              <a:t>line_item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BBC191F8-9F7B-4703-BFE6-226EE646B8F6}"/>
              </a:ext>
            </a:extLst>
          </p:cNvPr>
          <p:cNvSpPr/>
          <p:nvPr/>
        </p:nvSpPr>
        <p:spPr>
          <a:xfrm>
            <a:off x="783454" y="3679741"/>
            <a:ext cx="5291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Orders,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LineItems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Orders.order_id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LineItems.order_id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7ED6A95F-2EEB-4E3E-9BAC-F679B4CC0274}"/>
              </a:ext>
            </a:extLst>
          </p:cNvPr>
          <p:cNvSpPr/>
          <p:nvPr/>
        </p:nvSpPr>
        <p:spPr>
          <a:xfrm>
            <a:off x="5956917" y="4001294"/>
            <a:ext cx="61522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"78002"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"46929.18"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"1996-12-01"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"106170"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"1191"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"4297"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"1798"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"45"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9D522-46D3-410C-AFC7-1B6EFF9FCEB9}"/>
              </a:ext>
            </a:extLst>
          </p:cNvPr>
          <p:cNvSpPr txBox="1"/>
          <p:nvPr/>
        </p:nvSpPr>
        <p:spPr>
          <a:xfrm>
            <a:off x="7503367" y="5990350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records.json</a:t>
            </a:r>
            <a:endParaRPr lang="el-GR" dirty="0"/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E954914C-35E9-43E3-85EE-2BFED351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49</a:t>
            </a:fld>
            <a:endParaRPr lang="el-GR"/>
          </a:p>
        </p:txBody>
      </p:sp>
      <p:sp>
        <p:nvSpPr>
          <p:cNvPr id="6" name="Οβάλ 5">
            <a:extLst>
              <a:ext uri="{FF2B5EF4-FFF2-40B4-BE49-F238E27FC236}">
                <a16:creationId xmlns:a16="http://schemas.microsoft.com/office/drawing/2014/main" id="{F2EC923B-36EA-4855-ADAC-FCF4C48DB136}"/>
              </a:ext>
            </a:extLst>
          </p:cNvPr>
          <p:cNvSpPr/>
          <p:nvPr/>
        </p:nvSpPr>
        <p:spPr>
          <a:xfrm>
            <a:off x="7028411" y="4001294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βάλ 10">
            <a:extLst>
              <a:ext uri="{FF2B5EF4-FFF2-40B4-BE49-F238E27FC236}">
                <a16:creationId xmlns:a16="http://schemas.microsoft.com/office/drawing/2014/main" id="{11104A17-6DD0-4E90-A174-8AE89B09D9E1}"/>
              </a:ext>
            </a:extLst>
          </p:cNvPr>
          <p:cNvSpPr/>
          <p:nvPr/>
        </p:nvSpPr>
        <p:spPr>
          <a:xfrm>
            <a:off x="7417724" y="4631676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βάλ 11">
            <a:extLst>
              <a:ext uri="{FF2B5EF4-FFF2-40B4-BE49-F238E27FC236}">
                <a16:creationId xmlns:a16="http://schemas.microsoft.com/office/drawing/2014/main" id="{6356ED6F-6730-46EB-96E9-5CCA35CF4957}"/>
              </a:ext>
            </a:extLst>
          </p:cNvPr>
          <p:cNvSpPr/>
          <p:nvPr/>
        </p:nvSpPr>
        <p:spPr>
          <a:xfrm>
            <a:off x="7417724" y="4874900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5643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4AB7E8-7AC5-4D2F-89FB-E73DDC31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/>
              <a:t>Παράδειγμα αποτυχίας προσαρμογής στη νέα πραγματικότητα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A370123-0D95-4D11-891E-CCE4BA4E2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Η </a:t>
            </a:r>
            <a:r>
              <a:rPr lang="en-US" dirty="0" err="1">
                <a:solidFill>
                  <a:srgbClr val="000000"/>
                </a:solidFill>
              </a:rPr>
              <a:t>ετ</a:t>
            </a:r>
            <a:r>
              <a:rPr lang="en-US" dirty="0">
                <a:solidFill>
                  <a:srgbClr val="000000"/>
                </a:solidFill>
              </a:rPr>
              <a:t>αιρία Kodak δεν προσαρμόστηκε στο ψηφιακό μετασχηματισμό που επέφερε η χρήση των κινητών και smartphones ως  καμερών </a:t>
            </a:r>
          </a:p>
          <a:p>
            <a:r>
              <a:rPr lang="en-US" dirty="0" err="1">
                <a:solidFill>
                  <a:srgbClr val="000000"/>
                </a:solidFill>
              </a:rPr>
              <a:t>Οδηγήθηκε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σε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τώχευση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το</a:t>
            </a:r>
            <a:r>
              <a:rPr lang="en-US" dirty="0">
                <a:solidFill>
                  <a:srgbClr val="000000"/>
                </a:solidFill>
              </a:rPr>
              <a:t> 2012</a:t>
            </a:r>
            <a:endParaRPr lang="el-GR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EF6F16D-68F0-4A34-8575-87F54F41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FFE60E1-BD01-463C-B364-8C66B5F5BFB7}" type="slidenum">
              <a:rPr lang="el-GR" smtClean="0"/>
              <a:t>5</a:t>
            </a:fld>
            <a:endParaRPr lang="el-GR"/>
          </a:p>
        </p:txBody>
      </p:sp>
      <p:pic>
        <p:nvPicPr>
          <p:cNvPr id="6" name="Picture 2" descr="ÎÏÎ¿ÏÎ­Î»ÎµÏÎ¼Î± ÎµÎ¹ÎºÏÎ½Î±Ï Î³Î¹Î± KODAK failure">
            <a:extLst>
              <a:ext uri="{FF2B5EF4-FFF2-40B4-BE49-F238E27FC236}">
                <a16:creationId xmlns:a16="http://schemas.microsoft.com/office/drawing/2014/main" id="{B642FEEF-049A-4FBF-B25E-0AF17B2E0E2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r="2451" b="1"/>
          <a:stretch/>
        </p:blipFill>
        <p:spPr bwMode="auto">
          <a:xfrm>
            <a:off x="6409766" y="3054618"/>
            <a:ext cx="5419166" cy="207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9140CEF5-4796-4877-A213-1C021F3610A5}"/>
              </a:ext>
            </a:extLst>
          </p:cNvPr>
          <p:cNvSpPr/>
          <p:nvPr/>
        </p:nvSpPr>
        <p:spPr>
          <a:xfrm>
            <a:off x="6013394" y="519476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https://www.forbes.com/sites/chunkamui/2012/01/18/how-kodak-failed/</a:t>
            </a:r>
            <a:r>
              <a:rPr lang="en-US" sz="1100" dirty="0"/>
              <a:t> </a:t>
            </a:r>
            <a:endParaRPr lang="el-GR" sz="11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7AB39A-1EA7-55A9-E088-72C3EAB08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240" y="1516660"/>
            <a:ext cx="2218720" cy="12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02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3A0774D-B4C9-4D5D-B240-C8362AEF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3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0985F4C2-280F-4B38-B320-CD4EA5F0661A}"/>
              </a:ext>
            </a:extLst>
          </p:cNvPr>
          <p:cNvSpPr/>
          <p:nvPr/>
        </p:nvSpPr>
        <p:spPr>
          <a:xfrm>
            <a:off x="612710" y="2017961"/>
            <a:ext cx="50606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(key, record)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record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'order'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row=record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row+record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A32B4739-5D66-4AF7-9FA3-F668CCEDF87F}"/>
              </a:ext>
            </a:extLst>
          </p:cNvPr>
          <p:cNvSpPr/>
          <p:nvPr/>
        </p:nvSpPr>
        <p:spPr>
          <a:xfrm>
            <a:off x="6096000" y="18986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 dirty="0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A8C662A-A49A-45B5-A102-EFE0032325FF}"/>
              </a:ext>
            </a:extLst>
          </p:cNvPr>
          <p:cNvSpPr/>
          <p:nvPr/>
        </p:nvSpPr>
        <p:spPr>
          <a:xfrm>
            <a:off x="5766303" y="5301835"/>
            <a:ext cx="6196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...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</a:t>
            </a:r>
          </a:p>
          <a:p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E32C0-77A6-4685-961C-E563A0CE88DE}"/>
              </a:ext>
            </a:extLst>
          </p:cNvPr>
          <p:cNvSpPr txBox="1"/>
          <p:nvPr/>
        </p:nvSpPr>
        <p:spPr>
          <a:xfrm>
            <a:off x="1840848" y="5484555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3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E3776B20-A18F-4F6D-83F8-24B48A3E107F}"/>
              </a:ext>
            </a:extLst>
          </p:cNvPr>
          <p:cNvSpPr/>
          <p:nvPr/>
        </p:nvSpPr>
        <p:spPr>
          <a:xfrm>
            <a:off x="5810178" y="2083360"/>
            <a:ext cx="61522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"78002"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"46929.18"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"1996-12-01"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"106170"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"1191"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"4297"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"1798"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"45"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10" name="Βέλος: Κάτω 9">
            <a:extLst>
              <a:ext uri="{FF2B5EF4-FFF2-40B4-BE49-F238E27FC236}">
                <a16:creationId xmlns:a16="http://schemas.microsoft.com/office/drawing/2014/main" id="{FEA69158-A574-4957-A8A8-A52447EF834B}"/>
              </a:ext>
            </a:extLst>
          </p:cNvPr>
          <p:cNvSpPr/>
          <p:nvPr/>
        </p:nvSpPr>
        <p:spPr>
          <a:xfrm>
            <a:off x="8291744" y="4299351"/>
            <a:ext cx="621437" cy="689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03EF9E2E-5AB5-4069-A672-CA5852EDFC24}"/>
              </a:ext>
            </a:extLst>
          </p:cNvPr>
          <p:cNvSpPr/>
          <p:nvPr/>
        </p:nvSpPr>
        <p:spPr>
          <a:xfrm>
            <a:off x="8864353" y="4215093"/>
            <a:ext cx="2937407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mr3.py </a:t>
            </a:r>
            <a:r>
              <a:rPr lang="en-US" dirty="0"/>
              <a:t>records</a:t>
            </a:r>
            <a:r>
              <a:rPr lang="el-GR" dirty="0"/>
              <a:t>.json</a:t>
            </a:r>
          </a:p>
        </p:txBody>
      </p:sp>
      <p:sp>
        <p:nvSpPr>
          <p:cNvPr id="12" name="Θέση αριθμού διαφάνειας 11">
            <a:extLst>
              <a:ext uri="{FF2B5EF4-FFF2-40B4-BE49-F238E27FC236}">
                <a16:creationId xmlns:a16="http://schemas.microsoft.com/office/drawing/2014/main" id="{69C004B0-949D-458F-863C-FD2575AE3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50</a:t>
            </a:fld>
            <a:endParaRPr lang="el-GR"/>
          </a:p>
        </p:txBody>
      </p:sp>
      <p:sp>
        <p:nvSpPr>
          <p:cNvPr id="13" name="Οβάλ 12">
            <a:extLst>
              <a:ext uri="{FF2B5EF4-FFF2-40B4-BE49-F238E27FC236}">
                <a16:creationId xmlns:a16="http://schemas.microsoft.com/office/drawing/2014/main" id="{CCFEDFCD-FB96-4659-A35E-376278898087}"/>
              </a:ext>
            </a:extLst>
          </p:cNvPr>
          <p:cNvSpPr/>
          <p:nvPr/>
        </p:nvSpPr>
        <p:spPr>
          <a:xfrm>
            <a:off x="6845531" y="5301835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βάλ 13">
            <a:extLst>
              <a:ext uri="{FF2B5EF4-FFF2-40B4-BE49-F238E27FC236}">
                <a16:creationId xmlns:a16="http://schemas.microsoft.com/office/drawing/2014/main" id="{B7175383-6D59-4171-AC16-C314F228CA6D}"/>
              </a:ext>
            </a:extLst>
          </p:cNvPr>
          <p:cNvSpPr/>
          <p:nvPr/>
        </p:nvSpPr>
        <p:spPr>
          <a:xfrm>
            <a:off x="7136477" y="5495959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βάλ 14">
            <a:extLst>
              <a:ext uri="{FF2B5EF4-FFF2-40B4-BE49-F238E27FC236}">
                <a16:creationId xmlns:a16="http://schemas.microsoft.com/office/drawing/2014/main" id="{221A5DA9-09CC-4B6F-AF35-4BE47D5C3EE7}"/>
              </a:ext>
            </a:extLst>
          </p:cNvPr>
          <p:cNvSpPr/>
          <p:nvPr/>
        </p:nvSpPr>
        <p:spPr>
          <a:xfrm>
            <a:off x="7136477" y="5752802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1468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CEED773-3A86-42DF-AD1B-AC9260BC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4: Πλήθος φίλων 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38588CE-8F23-44C2-8F2D-2F9676EE3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Θεωρείστε ένα απλό σύνολο δεδομένων που περιγράφει σχέσεις φιλίας σε ένα κοινωνικό δίκτυο</a:t>
            </a:r>
            <a:r>
              <a:rPr lang="en-US" dirty="0"/>
              <a:t>. </a:t>
            </a:r>
            <a:r>
              <a:rPr lang="el-GR" dirty="0"/>
              <a:t>Για παράδειγμα η εγγραφή [</a:t>
            </a:r>
            <a:r>
              <a:rPr lang="en-US" dirty="0"/>
              <a:t>“A”,“C”</a:t>
            </a:r>
            <a:r>
              <a:rPr lang="el-GR" dirty="0"/>
              <a:t>]</a:t>
            </a:r>
            <a:r>
              <a:rPr lang="en-US" dirty="0"/>
              <a:t> </a:t>
            </a:r>
            <a:r>
              <a:rPr lang="el-GR" dirty="0"/>
              <a:t>σημαίνει ότι ο Α θεωρεί ότι ο </a:t>
            </a:r>
            <a:r>
              <a:rPr lang="en-US" dirty="0"/>
              <a:t>C</a:t>
            </a:r>
            <a:r>
              <a:rPr lang="el-GR" dirty="0"/>
              <a:t> είναι φίλος του</a:t>
            </a:r>
            <a:r>
              <a:rPr lang="en-US" dirty="0"/>
              <a:t> (</a:t>
            </a:r>
            <a:r>
              <a:rPr lang="el-GR" dirty="0"/>
              <a:t>δεν σημαίνει και το αντίστροφο, δηλαδή ότι ο </a:t>
            </a:r>
            <a:r>
              <a:rPr lang="en-US" dirty="0"/>
              <a:t>C </a:t>
            </a:r>
            <a:r>
              <a:rPr lang="el-GR" dirty="0"/>
              <a:t>θεωρεί ότι ο Α είναι φίλος του</a:t>
            </a:r>
            <a:r>
              <a:rPr lang="en-US" dirty="0"/>
              <a:t>)</a:t>
            </a:r>
            <a:r>
              <a:rPr lang="el-GR" dirty="0"/>
              <a:t>. Ο κώδικας </a:t>
            </a:r>
            <a:r>
              <a:rPr lang="en-US" dirty="0"/>
              <a:t>MR </a:t>
            </a:r>
            <a:r>
              <a:rPr lang="el-GR" dirty="0"/>
              <a:t>θα πρέπει να παράγει το πλήθος των φίλων κάθε ατόμου.</a:t>
            </a:r>
          </a:p>
          <a:p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43F57503-0F4F-42AB-B91B-F2CBB963A246}"/>
              </a:ext>
            </a:extLst>
          </p:cNvPr>
          <p:cNvSpPr/>
          <p:nvPr/>
        </p:nvSpPr>
        <p:spPr>
          <a:xfrm>
            <a:off x="2879322" y="4101912"/>
            <a:ext cx="1710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7389E29D-F5B2-40D7-AFB8-C9717B576A8F}"/>
              </a:ext>
            </a:extLst>
          </p:cNvPr>
          <p:cNvSpPr/>
          <p:nvPr/>
        </p:nvSpPr>
        <p:spPr>
          <a:xfrm>
            <a:off x="7184996" y="4367151"/>
            <a:ext cx="1461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97E7FC-9376-43BE-B2C9-CF56604DCC8D}"/>
              </a:ext>
            </a:extLst>
          </p:cNvPr>
          <p:cNvSpPr txBox="1"/>
          <p:nvPr/>
        </p:nvSpPr>
        <p:spPr>
          <a:xfrm>
            <a:off x="2355751" y="5676977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friends1.json</a:t>
            </a:r>
            <a:endParaRPr lang="el-GR" dirty="0"/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27B14C58-BD26-46EB-95C7-A2CE8662BFD4}"/>
              </a:ext>
            </a:extLst>
          </p:cNvPr>
          <p:cNvSpPr/>
          <p:nvPr/>
        </p:nvSpPr>
        <p:spPr>
          <a:xfrm>
            <a:off x="5217111" y="4490329"/>
            <a:ext cx="964707" cy="676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90CDF22-6168-419E-AF41-A23ECFC572DA}"/>
              </a:ext>
            </a:extLst>
          </p:cNvPr>
          <p:cNvSpPr/>
          <p:nvPr/>
        </p:nvSpPr>
        <p:spPr>
          <a:xfrm>
            <a:off x="4383373" y="4001294"/>
            <a:ext cx="3008003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mr4.py </a:t>
            </a:r>
            <a:r>
              <a:rPr lang="en-US" dirty="0"/>
              <a:t>friends</a:t>
            </a:r>
            <a:r>
              <a:rPr lang="el-GR" dirty="0"/>
              <a:t>1.json</a:t>
            </a:r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9596B2C2-A3BC-4032-882F-35E72DFF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96791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46A5019-2490-4A3F-9ABA-9BCA48F7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4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55153A86-DC7A-48BD-85E2-A5562E0CF880}"/>
              </a:ext>
            </a:extLst>
          </p:cNvPr>
          <p:cNvSpPr/>
          <p:nvPr/>
        </p:nvSpPr>
        <p:spPr>
          <a:xfrm>
            <a:off x="3767091" y="1965872"/>
            <a:ext cx="465781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total =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total +=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total))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0D388-54C3-4F1E-9ED0-81671CA7480E}"/>
              </a:ext>
            </a:extLst>
          </p:cNvPr>
          <p:cNvSpPr txBox="1"/>
          <p:nvPr/>
        </p:nvSpPr>
        <p:spPr>
          <a:xfrm>
            <a:off x="4459761" y="4731968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4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796062A-71D6-4211-B9F8-E9C30551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4212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13B3CCC-FB3B-4744-B8E7-A76247FE9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5: Ασύμμετρες σχέσεις φιλίας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9EC39A5-8BBC-4CD0-B3EF-0CA1380E9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Για τα δεδομένα του παραδείγματος 4 να βρεθούν όλες οι ασύμμετρες σχέσεις δηλαδή οι σχέσεις στις οποίες ενώ ο Α θεωρεί ότι ο </a:t>
            </a:r>
            <a:r>
              <a:rPr lang="en-US" dirty="0"/>
              <a:t>C</a:t>
            </a:r>
            <a:r>
              <a:rPr lang="el-GR" dirty="0"/>
              <a:t> είναι φίλος</a:t>
            </a:r>
            <a:r>
              <a:rPr lang="en-US" dirty="0"/>
              <a:t> </a:t>
            </a:r>
            <a:r>
              <a:rPr lang="el-GR" dirty="0"/>
              <a:t>του, δεν ισχύει το αντίστροφο. Δηλαδή, για παράδειγμα, ενώ υπάρχει καταγεγραμμένη η πληροφορία [</a:t>
            </a:r>
            <a:r>
              <a:rPr lang="en-US" dirty="0"/>
              <a:t>“A”,“C”</a:t>
            </a:r>
            <a:r>
              <a:rPr lang="el-GR" dirty="0"/>
              <a:t>] να μην υπάρχει καταγεγραμμένη η πληροφορία [</a:t>
            </a:r>
            <a:r>
              <a:rPr lang="en-US" dirty="0"/>
              <a:t>“C”,“A”</a:t>
            </a:r>
            <a:r>
              <a:rPr lang="el-GR" dirty="0"/>
              <a:t>].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946AE938-B526-4E67-9D7B-BE85E570E446}"/>
              </a:ext>
            </a:extLst>
          </p:cNvPr>
          <p:cNvSpPr/>
          <p:nvPr/>
        </p:nvSpPr>
        <p:spPr>
          <a:xfrm>
            <a:off x="2458561" y="4129345"/>
            <a:ext cx="1710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E6E95-8929-47EE-9166-26E1C4BA4B09}"/>
              </a:ext>
            </a:extLst>
          </p:cNvPr>
          <p:cNvSpPr txBox="1"/>
          <p:nvPr/>
        </p:nvSpPr>
        <p:spPr>
          <a:xfrm>
            <a:off x="1929855" y="5703841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friends1.json</a:t>
            </a:r>
            <a:endParaRPr lang="el-GR" dirty="0"/>
          </a:p>
        </p:txBody>
      </p:sp>
      <p:sp>
        <p:nvSpPr>
          <p:cNvPr id="6" name="Βέλος: Δεξιό 5">
            <a:extLst>
              <a:ext uri="{FF2B5EF4-FFF2-40B4-BE49-F238E27FC236}">
                <a16:creationId xmlns:a16="http://schemas.microsoft.com/office/drawing/2014/main" id="{B29FA0EE-FA3A-4761-91BE-85CBCA1BDB6F}"/>
              </a:ext>
            </a:extLst>
          </p:cNvPr>
          <p:cNvSpPr/>
          <p:nvPr/>
        </p:nvSpPr>
        <p:spPr>
          <a:xfrm>
            <a:off x="5217111" y="4490329"/>
            <a:ext cx="964707" cy="676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2BC3D28-639B-4EE1-864E-AE2838427C90}"/>
              </a:ext>
            </a:extLst>
          </p:cNvPr>
          <p:cNvSpPr/>
          <p:nvPr/>
        </p:nvSpPr>
        <p:spPr>
          <a:xfrm>
            <a:off x="6953435" y="4490329"/>
            <a:ext cx="4996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/>
              <a:t>"For A </a:t>
            </a:r>
            <a:r>
              <a:rPr lang="el-GR" dirty="0" err="1"/>
              <a:t>relationship</a:t>
            </a:r>
            <a:r>
              <a:rPr lang="el-GR" dirty="0"/>
              <a:t> </a:t>
            </a:r>
            <a:r>
              <a:rPr lang="el-GR" dirty="0" err="1"/>
              <a:t>with</a:t>
            </a:r>
            <a:r>
              <a:rPr lang="el-GR" dirty="0"/>
              <a:t> C </a:t>
            </a:r>
            <a:r>
              <a:rPr lang="el-GR" dirty="0" err="1"/>
              <a:t>is</a:t>
            </a:r>
            <a:r>
              <a:rPr lang="el-GR" dirty="0"/>
              <a:t> </a:t>
            </a:r>
            <a:r>
              <a:rPr lang="el-GR" dirty="0" err="1"/>
              <a:t>asymmetric</a:t>
            </a:r>
            <a:r>
              <a:rPr lang="el-GR" dirty="0"/>
              <a:t>"</a:t>
            </a:r>
          </a:p>
          <a:p>
            <a:r>
              <a:rPr lang="el-GR" dirty="0"/>
              <a:t>"For C </a:t>
            </a:r>
            <a:r>
              <a:rPr lang="el-GR" dirty="0" err="1"/>
              <a:t>relationship</a:t>
            </a:r>
            <a:r>
              <a:rPr lang="el-GR" dirty="0"/>
              <a:t> </a:t>
            </a:r>
            <a:r>
              <a:rPr lang="el-GR" dirty="0" err="1"/>
              <a:t>with</a:t>
            </a:r>
            <a:r>
              <a:rPr lang="el-GR" dirty="0"/>
              <a:t> A </a:t>
            </a:r>
            <a:r>
              <a:rPr lang="el-GR" dirty="0" err="1"/>
              <a:t>is</a:t>
            </a:r>
            <a:r>
              <a:rPr lang="el-GR" dirty="0"/>
              <a:t> </a:t>
            </a:r>
            <a:r>
              <a:rPr lang="el-GR" dirty="0" err="1"/>
              <a:t>asymmetric</a:t>
            </a:r>
            <a:r>
              <a:rPr lang="el-GR" dirty="0"/>
              <a:t>"</a:t>
            </a:r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A451F03A-1E53-4E5A-88F2-13C9A7476F71}"/>
              </a:ext>
            </a:extLst>
          </p:cNvPr>
          <p:cNvSpPr/>
          <p:nvPr/>
        </p:nvSpPr>
        <p:spPr>
          <a:xfrm>
            <a:off x="4344542" y="4053529"/>
            <a:ext cx="3008003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mr5.py </a:t>
            </a:r>
            <a:r>
              <a:rPr lang="en-US" dirty="0"/>
              <a:t>friends</a:t>
            </a:r>
            <a:r>
              <a:rPr lang="el-GR" dirty="0"/>
              <a:t>1.json</a:t>
            </a:r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89D9AFA7-D976-489B-9665-4B11EAF2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05388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9C40D40-ABAD-4B23-8787-910AEA29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5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5869FA4-3B36-4DFA-BAC9-99020973DE8D}"/>
              </a:ext>
            </a:extLst>
          </p:cNvPr>
          <p:cNvSpPr/>
          <p:nvPr/>
        </p:nvSpPr>
        <p:spPr>
          <a:xfrm>
            <a:off x="767180" y="1829125"/>
            <a:ext cx="10515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person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friend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(person, record)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(friend, record)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[v[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== key: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"For %s relationship with %s is asymmetric"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(v[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"For %s relationship with %s is asymmetric"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(v[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EF72-4B77-4BE3-A957-6D828409FA5A}"/>
              </a:ext>
            </a:extLst>
          </p:cNvPr>
          <p:cNvSpPr txBox="1"/>
          <p:nvPr/>
        </p:nvSpPr>
        <p:spPr>
          <a:xfrm>
            <a:off x="7833505" y="5744385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mr5.py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2B59FCD-2F59-4460-AC50-F0A92A38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20000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9BBA65-C59F-4782-AEDA-247B4C609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6: Ακολουθίες </a:t>
            </a:r>
            <a:r>
              <a:rPr lang="en-US" dirty="0"/>
              <a:t>DNA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7FFBEAF-3450-4972-8F8B-43F189707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59944"/>
          </a:xfrm>
        </p:spPr>
        <p:txBody>
          <a:bodyPr/>
          <a:lstStyle/>
          <a:p>
            <a:r>
              <a:rPr lang="el-GR" dirty="0"/>
              <a:t>Θεωρείστε ένα σύνολο από ζεύγη κλειδί-τιμή με κάθε κλειδί να είναι ένα αναγνωριστικό ακολουθίας και κάθε τιμή είναι μια ακολουθία </a:t>
            </a:r>
            <a:r>
              <a:rPr lang="el-GR" dirty="0" err="1"/>
              <a:t>νουκλεοτιδίων</a:t>
            </a:r>
            <a:r>
              <a:rPr lang="en-US" dirty="0"/>
              <a:t> (</a:t>
            </a:r>
            <a:r>
              <a:rPr lang="el-GR" dirty="0"/>
              <a:t>π.χ. </a:t>
            </a:r>
            <a:r>
              <a:rPr lang="en-US" dirty="0"/>
              <a:t>GCTTCCGAAA…). </a:t>
            </a:r>
            <a:r>
              <a:rPr lang="el-GR" dirty="0"/>
              <a:t>Γράψτε </a:t>
            </a:r>
            <a:r>
              <a:rPr lang="en-US" dirty="0"/>
              <a:t>MR </a:t>
            </a:r>
            <a:r>
              <a:rPr lang="el-GR" dirty="0"/>
              <a:t>κώδικα που αφαιρεί τους τελευταίους 10 χαρακτήρες από κάθε ακολουθία </a:t>
            </a:r>
            <a:r>
              <a:rPr lang="el-GR" dirty="0" err="1"/>
              <a:t>νουκλεοτιδίων</a:t>
            </a:r>
            <a:r>
              <a:rPr lang="el-GR" dirty="0"/>
              <a:t> και στη συνέχεια αφαιρεί τυχόν διπλότυπα που θα προκύψουν.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316B28C8-2352-49E3-908B-1C63A70523DD}"/>
              </a:ext>
            </a:extLst>
          </p:cNvPr>
          <p:cNvSpPr/>
          <p:nvPr/>
        </p:nvSpPr>
        <p:spPr>
          <a:xfrm>
            <a:off x="1103107" y="4520506"/>
            <a:ext cx="33350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GGTGGCTACC"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GAACAACCTT"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"005"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55D531F1-7D38-472A-A7A4-18CF26316436}"/>
              </a:ext>
            </a:extLst>
          </p:cNvPr>
          <p:cNvSpPr/>
          <p:nvPr/>
        </p:nvSpPr>
        <p:spPr>
          <a:xfrm>
            <a:off x="8029615" y="4659005"/>
            <a:ext cx="9291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dirty="0"/>
              <a:t>"GG"</a:t>
            </a:r>
          </a:p>
          <a:p>
            <a:r>
              <a:rPr lang="el-GR" sz="2400" dirty="0"/>
              <a:t>"AA"</a:t>
            </a:r>
          </a:p>
          <a:p>
            <a:r>
              <a:rPr lang="el-GR" sz="2400" dirty="0"/>
              <a:t>"GA"</a:t>
            </a:r>
          </a:p>
        </p:txBody>
      </p:sp>
      <p:sp>
        <p:nvSpPr>
          <p:cNvPr id="6" name="Βέλος: Δεξιό 5">
            <a:extLst>
              <a:ext uri="{FF2B5EF4-FFF2-40B4-BE49-F238E27FC236}">
                <a16:creationId xmlns:a16="http://schemas.microsoft.com/office/drawing/2014/main" id="{4E280F59-CFEF-4FDE-ABE7-4B5CD4E3DFB1}"/>
              </a:ext>
            </a:extLst>
          </p:cNvPr>
          <p:cNvSpPr/>
          <p:nvPr/>
        </p:nvSpPr>
        <p:spPr>
          <a:xfrm>
            <a:off x="5601810" y="4918229"/>
            <a:ext cx="1003176" cy="62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1472940E-2BBB-4314-B0C4-2878D21F202D}"/>
              </a:ext>
            </a:extLst>
          </p:cNvPr>
          <p:cNvSpPr/>
          <p:nvPr/>
        </p:nvSpPr>
        <p:spPr>
          <a:xfrm>
            <a:off x="4826037" y="4548897"/>
            <a:ext cx="270984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mr6.py dna1.json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94BA2-8077-4275-B4A1-39ED24485925}"/>
              </a:ext>
            </a:extLst>
          </p:cNvPr>
          <p:cNvSpPr txBox="1"/>
          <p:nvPr/>
        </p:nvSpPr>
        <p:spPr>
          <a:xfrm>
            <a:off x="1308418" y="6132771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dna1.json</a:t>
            </a:r>
            <a:endParaRPr lang="el-GR" dirty="0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C30D0BB4-DAB6-47E7-B5DB-3424D7DA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6608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9D447CB-44C4-4F68-AB05-CB5C0EA8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6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514E78FB-80DD-4470-A127-05A74EA7AF23}"/>
              </a:ext>
            </a:extLst>
          </p:cNvPr>
          <p:cNvSpPr/>
          <p:nvPr/>
        </p:nvSpPr>
        <p:spPr>
          <a:xfrm>
            <a:off x="3722703" y="2365754"/>
            <a:ext cx="47465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sequence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][:-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(sequence,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9D28B-E694-458C-A44E-9518D3DCA5AB}"/>
              </a:ext>
            </a:extLst>
          </p:cNvPr>
          <p:cNvSpPr txBox="1"/>
          <p:nvPr/>
        </p:nvSpPr>
        <p:spPr>
          <a:xfrm>
            <a:off x="4557645" y="4492246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6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E7E4141-1160-46CF-A11C-9D83CDD6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8038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178CF-588C-80EB-3220-A9A6EE9BF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C8CB5-4195-057D-66D6-156CDDCDF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57</a:t>
            </a:fld>
            <a:endParaRPr lang="el-GR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9242FF-8DD0-1DDC-9D3E-EBC81D9F2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145" y="2113755"/>
            <a:ext cx="5205483" cy="27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44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/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 dirty="0"/>
              <a:t>Τι είναι το </a:t>
            </a:r>
            <a:r>
              <a:rPr lang="en-US" sz="4000" dirty="0"/>
              <a:t>Apache Spark</a:t>
            </a:r>
            <a:r>
              <a:rPr lang="el-GR" sz="4000" dirty="0"/>
              <a:t>;</a:t>
            </a:r>
          </a:p>
        </p:txBody>
      </p:sp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58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7" name="Θέση περιεχομένου 4">
            <a:extLst>
              <a:ext uri="{FF2B5EF4-FFF2-40B4-BE49-F238E27FC236}">
                <a16:creationId xmlns:a16="http://schemas.microsoft.com/office/drawing/2014/main" id="{9100E79B-B62A-45F0-B8DC-1C45EB8048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577316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7030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F30095F-AA82-4F27-A622-FCD2652A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dirty="0"/>
              <a:t>Apache Spark</a:t>
            </a:r>
            <a:br>
              <a:rPr lang="en-US" dirty="0"/>
            </a:br>
            <a:r>
              <a:rPr lang="en-US" sz="2000" dirty="0"/>
              <a:t>“A </a:t>
            </a:r>
            <a:r>
              <a:rPr lang="en-US" sz="2000" b="1" dirty="0">
                <a:solidFill>
                  <a:srgbClr val="FF0000"/>
                </a:solidFill>
              </a:rPr>
              <a:t>unified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computing engine</a:t>
            </a:r>
            <a:r>
              <a:rPr lang="en-US" sz="2000" dirty="0"/>
              <a:t> and a set of </a:t>
            </a:r>
            <a:r>
              <a:rPr lang="en-US" sz="2000" b="1" dirty="0">
                <a:solidFill>
                  <a:srgbClr val="7030A0"/>
                </a:solidFill>
              </a:rPr>
              <a:t>libraries</a:t>
            </a:r>
            <a:r>
              <a:rPr lang="en-US" sz="2000" dirty="0"/>
              <a:t> for big data”</a:t>
            </a:r>
            <a:endParaRPr lang="el-GR" sz="2000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6604E55-53C6-49BB-9E3E-4E34477A3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 fontScale="92500"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Unified</a:t>
            </a:r>
            <a:r>
              <a:rPr lang="en-US" sz="2200" dirty="0"/>
              <a:t>: </a:t>
            </a:r>
            <a:r>
              <a:rPr lang="el-GR" sz="2200" dirty="0"/>
              <a:t>Επιτρέπει τη φόρτωση και επεξεργασία δεδομένων με ενοποιημένο </a:t>
            </a:r>
            <a:r>
              <a:rPr lang="en-US" sz="2200" dirty="0"/>
              <a:t>API</a:t>
            </a:r>
            <a:r>
              <a:rPr lang="el-GR" sz="2200" dirty="0"/>
              <a:t>, εύκολο στην κατανόηση</a:t>
            </a:r>
            <a:r>
              <a:rPr lang="en-US" sz="2200" dirty="0"/>
              <a:t>, </a:t>
            </a:r>
            <a:r>
              <a:rPr lang="el-GR" sz="2200" dirty="0"/>
              <a:t>π.χ.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/>
              <a:t>φόρτωση δεδομένων χρησιμοποιώντας ένα </a:t>
            </a:r>
            <a:r>
              <a:rPr lang="en-US" sz="1800" dirty="0"/>
              <a:t>SQL </a:t>
            </a:r>
            <a:r>
              <a:rPr lang="el-GR" sz="1800" dirty="0"/>
              <a:t>ερώτημα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/>
              <a:t>προώθηση των δεδομένων σε μοντέλο μηχανικής μάθησης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>
                <a:sym typeface="Wingdings" panose="05000000000000000000" pitchFamily="2" charset="2"/>
              </a:rPr>
              <a:t>αποθήκευση αποτελεσμάτων σε κάποια επιθυμητή μορφή </a:t>
            </a: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2200" b="1" dirty="0">
                <a:solidFill>
                  <a:srgbClr val="00B050"/>
                </a:solidFill>
                <a:sym typeface="Wingdings" panose="05000000000000000000" pitchFamily="2" charset="2"/>
              </a:rPr>
              <a:t>Computing Engine</a:t>
            </a:r>
            <a:r>
              <a:rPr lang="en-US" sz="2200" dirty="0">
                <a:sym typeface="Wingdings" panose="05000000000000000000" pitchFamily="2" charset="2"/>
              </a:rPr>
              <a:t>: To Apache Spark </a:t>
            </a:r>
            <a:r>
              <a:rPr lang="el-GR" sz="2200" dirty="0">
                <a:sym typeface="Wingdings" panose="05000000000000000000" pitchFamily="2" charset="2"/>
              </a:rPr>
              <a:t>εστιάζει στη φόρτωση δεδομένων από συστήματα αποθήκευσης και στην εκτέλεση υπολογισμών στα δεδομένα όπου αυτά βρίσκονται (δεν αποτελεί το ίδιο, λογισμικό αποθήκευσης δεδομένων)</a:t>
            </a:r>
          </a:p>
          <a:p>
            <a:r>
              <a:rPr lang="en-US" sz="2200" b="1" dirty="0">
                <a:solidFill>
                  <a:srgbClr val="7030A0"/>
                </a:solidFill>
                <a:sym typeface="Wingdings" panose="05000000000000000000" pitchFamily="2" charset="2"/>
              </a:rPr>
              <a:t>Libraries</a:t>
            </a:r>
            <a:r>
              <a:rPr lang="en-US" sz="2200" dirty="0">
                <a:sym typeface="Wingdings" panose="05000000000000000000" pitchFamily="2" charset="2"/>
              </a:rPr>
              <a:t>: </a:t>
            </a:r>
            <a:r>
              <a:rPr lang="el-GR" sz="2200" dirty="0">
                <a:sym typeface="Wingdings" panose="05000000000000000000" pitchFamily="2" charset="2"/>
              </a:rPr>
              <a:t>Παρέχει </a:t>
            </a:r>
            <a:r>
              <a:rPr lang="en-US" sz="2200" dirty="0">
                <a:sym typeface="Wingdings" panose="05000000000000000000" pitchFamily="2" charset="2"/>
              </a:rPr>
              <a:t>API </a:t>
            </a:r>
            <a:r>
              <a:rPr lang="el-GR" sz="2200" dirty="0">
                <a:sym typeface="Wingdings" panose="05000000000000000000" pitchFamily="2" charset="2"/>
              </a:rPr>
              <a:t>που εξυπηρετεί συχνές εργασίες ανάλυσης δεδομένων (περιέχει </a:t>
            </a:r>
            <a:r>
              <a:rPr lang="en-US" sz="2200" dirty="0">
                <a:sym typeface="Wingdings" panose="05000000000000000000" pitchFamily="2" charset="2"/>
              </a:rPr>
              <a:t>standard libraries </a:t>
            </a:r>
            <a:r>
              <a:rPr lang="el-GR" sz="2200" dirty="0">
                <a:sym typeface="Wingdings" panose="05000000000000000000" pitchFamily="2" charset="2"/>
              </a:rPr>
              <a:t>&amp;</a:t>
            </a:r>
            <a:r>
              <a:rPr lang="en-US" sz="2200" dirty="0">
                <a:sym typeface="Wingdings" panose="05000000000000000000" pitchFamily="2" charset="2"/>
              </a:rPr>
              <a:t> 3</a:t>
            </a:r>
            <a:r>
              <a:rPr lang="en-US" sz="2200" baseline="30000" dirty="0">
                <a:sym typeface="Wingdings" panose="05000000000000000000" pitchFamily="2" charset="2"/>
              </a:rPr>
              <a:t>rd</a:t>
            </a:r>
            <a:r>
              <a:rPr lang="en-US" sz="2200" dirty="0">
                <a:sym typeface="Wingdings" panose="05000000000000000000" pitchFamily="2" charset="2"/>
              </a:rPr>
              <a:t> party libraries</a:t>
            </a:r>
            <a:r>
              <a:rPr lang="el-GR" sz="2200" dirty="0">
                <a:sym typeface="Wingdings" panose="05000000000000000000" pitchFamily="2" charset="2"/>
              </a:rPr>
              <a:t>)</a:t>
            </a:r>
            <a:endParaRPr lang="el-GR" sz="22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9B55BB5-1CCB-EBDA-5E0E-D601DA4E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59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6433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D031148-8CDA-4600-8134-5F5CADFC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Πα</a:t>
            </a:r>
            <a:r>
              <a:rPr lang="en-US" dirty="0" err="1">
                <a:solidFill>
                  <a:srgbClr val="000000"/>
                </a:solidFill>
              </a:rPr>
              <a:t>ράδειγμ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ε</a:t>
            </a:r>
            <a:r>
              <a:rPr lang="en-US" dirty="0">
                <a:solidFill>
                  <a:srgbClr val="000000"/>
                </a:solidFill>
              </a:rPr>
              <a:t>π</a:t>
            </a:r>
            <a:r>
              <a:rPr lang="en-US" dirty="0" err="1">
                <a:solidFill>
                  <a:srgbClr val="000000"/>
                </a:solidFill>
              </a:rPr>
              <a:t>ιτυχί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ς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ροσ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ρμογής</a:t>
            </a:r>
            <a:r>
              <a:rPr lang="en-US" dirty="0">
                <a:solidFill>
                  <a:srgbClr val="000000"/>
                </a:solidFill>
              </a:rPr>
              <a:t> στη νέα πραγματικότητα (Netflix)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B6A1FA5-4D03-44BD-8425-0EA6C3896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88032" cy="462327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1999: </a:t>
            </a:r>
            <a:r>
              <a:rPr lang="en-US" dirty="0" err="1">
                <a:solidFill>
                  <a:srgbClr val="000000"/>
                </a:solidFill>
              </a:rPr>
              <a:t>μηνι</a:t>
            </a:r>
            <a:r>
              <a:rPr lang="en-US" dirty="0">
                <a:solidFill>
                  <a:srgbClr val="000000"/>
                </a:solidFill>
              </a:rPr>
              <a:t>αίες συνδρομές, αποστολή DVDs με courier, προτάσεις για νέες ταινίες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2007: Video on demand </a:t>
            </a:r>
            <a:r>
              <a:rPr lang="en-US" dirty="0" err="1">
                <a:solidFill>
                  <a:srgbClr val="000000"/>
                </a:solidFill>
              </a:rPr>
              <a:t>μέσω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του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δι</a:t>
            </a:r>
            <a:r>
              <a:rPr lang="en-US" dirty="0">
                <a:solidFill>
                  <a:srgbClr val="000000"/>
                </a:solidFill>
              </a:rPr>
              <a:t>αδικτύου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2009: Netflix prize ($1.000.000)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2013: Παρα</a:t>
            </a:r>
            <a:r>
              <a:rPr lang="en-US" dirty="0" err="1">
                <a:solidFill>
                  <a:srgbClr val="000000"/>
                </a:solidFill>
              </a:rPr>
              <a:t>γωγή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εριεχομένου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σειρά</a:t>
            </a:r>
            <a:r>
              <a:rPr lang="en-US" dirty="0">
                <a:solidFill>
                  <a:srgbClr val="000000"/>
                </a:solidFill>
              </a:rPr>
              <a:t> House of Cards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2016: Παρα</a:t>
            </a:r>
            <a:r>
              <a:rPr lang="en-US" dirty="0" err="1">
                <a:solidFill>
                  <a:srgbClr val="000000"/>
                </a:solidFill>
              </a:rPr>
              <a:t>γωγή</a:t>
            </a:r>
            <a:r>
              <a:rPr lang="en-US" dirty="0">
                <a:solidFill>
                  <a:srgbClr val="000000"/>
                </a:solidFill>
              </a:rPr>
              <a:t> 126 </a:t>
            </a:r>
            <a:r>
              <a:rPr lang="en-US" dirty="0" err="1">
                <a:solidFill>
                  <a:srgbClr val="000000"/>
                </a:solidFill>
              </a:rPr>
              <a:t>σειρών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2019: 137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 (</a:t>
            </a:r>
            <a:r>
              <a:rPr lang="el-GR" dirty="0">
                <a:solidFill>
                  <a:srgbClr val="000000"/>
                </a:solidFill>
              </a:rPr>
              <a:t>με πληρωμή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2021 (A</a:t>
            </a:r>
            <a:r>
              <a:rPr lang="el-GR" dirty="0" err="1">
                <a:solidFill>
                  <a:srgbClr val="000000"/>
                </a:solidFill>
              </a:rPr>
              <a:t>πρίλιος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208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2022 (</a:t>
            </a:r>
            <a:r>
              <a:rPr lang="el-GR" dirty="0">
                <a:solidFill>
                  <a:srgbClr val="000000"/>
                </a:solidFill>
              </a:rPr>
              <a:t>Μάρτιος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222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2023 (</a:t>
            </a:r>
            <a:r>
              <a:rPr lang="el-GR" dirty="0">
                <a:solidFill>
                  <a:srgbClr val="000000"/>
                </a:solidFill>
              </a:rPr>
              <a:t>Οκτώβριος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247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2025 (</a:t>
            </a:r>
            <a:r>
              <a:rPr lang="el-GR" dirty="0"/>
              <a:t>Ιανουάριος): 302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8" descr="https://upload.wikimedia.org/wikipedia/commons/thumb/0/09/Netflix_area.svg/1920px-Netflix_area.svg.png">
            <a:extLst>
              <a:ext uri="{FF2B5EF4-FFF2-40B4-BE49-F238E27FC236}">
                <a16:creationId xmlns:a16="http://schemas.microsoft.com/office/drawing/2014/main" id="{F17F347A-D8EC-4884-A26C-62B52E0CD0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81323" y="1653906"/>
            <a:ext cx="4672477" cy="2399511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449D939-7058-4637-B65B-A4A73D41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60E1-BD01-463C-B364-8C66B5F5BFB7}" type="slidenum">
              <a:rPr lang="el-GR" smtClean="0"/>
              <a:t>6</a:t>
            </a:fld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BAB02401-5E88-475D-A9D8-756CD1F1CC5E}"/>
              </a:ext>
            </a:extLst>
          </p:cNvPr>
          <p:cNvSpPr/>
          <p:nvPr/>
        </p:nvSpPr>
        <p:spPr>
          <a:xfrm>
            <a:off x="7852945" y="6094740"/>
            <a:ext cx="24833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100" dirty="0">
                <a:hlinkClick r:id="rId4"/>
              </a:rPr>
              <a:t>https://finance.yahoo.com/quote/NFLX</a:t>
            </a:r>
            <a:r>
              <a:rPr lang="en-US" sz="1100" dirty="0"/>
              <a:t> </a:t>
            </a:r>
            <a:endParaRPr lang="el-GR" sz="1100" dirty="0"/>
          </a:p>
        </p:txBody>
      </p:sp>
      <p:pic>
        <p:nvPicPr>
          <p:cNvPr id="2050" name="Picture 2" descr="Infographic: Netflix Fails to Halt the Subscriber Additions Decline | Statista">
            <a:extLst>
              <a:ext uri="{FF2B5EF4-FFF2-40B4-BE49-F238E27FC236}">
                <a16:creationId xmlns:a16="http://schemas.microsoft.com/office/drawing/2014/main" id="{2C6B89B0-A16A-4189-8A79-BFCC316F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75" y="4030052"/>
            <a:ext cx="2064912" cy="20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969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36E4F75-6944-451C-B820-09CC649EC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l-GR" sz="5400"/>
              <a:t>Ιστορική διαδρομή του </a:t>
            </a:r>
            <a:r>
              <a:rPr lang="en-US" sz="5400"/>
              <a:t>Apache Spark</a:t>
            </a:r>
            <a:endParaRPr lang="el-GR" sz="54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A482C51-FC35-6821-BAE5-FF65388A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60</a:t>
            </a:fld>
            <a:endParaRPr lang="el-GR"/>
          </a:p>
        </p:txBody>
      </p:sp>
      <p:pic>
        <p:nvPicPr>
          <p:cNvPr id="8" name="Content Placeholder 7" descr="timeline">
            <a:extLst>
              <a:ext uri="{FF2B5EF4-FFF2-40B4-BE49-F238E27FC236}">
                <a16:creationId xmlns:a16="http://schemas.microsoft.com/office/drawing/2014/main" id="{3B859718-B521-8317-DF6A-6E9BC224D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28322"/>
          <a:stretch>
            <a:fillRect/>
          </a:stretch>
        </p:blipFill>
        <p:spPr>
          <a:xfrm>
            <a:off x="574313" y="1646238"/>
            <a:ext cx="11043374" cy="466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587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Stack </a:t>
            </a:r>
            <a:r>
              <a:rPr lang="el-GR" dirty="0"/>
              <a:t>του </a:t>
            </a:r>
            <a:r>
              <a:rPr lang="en-US" dirty="0"/>
              <a:t>Apache Spark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Spark SQL</a:t>
            </a:r>
            <a:r>
              <a:rPr lang="en-US" dirty="0"/>
              <a:t>: </a:t>
            </a:r>
            <a:r>
              <a:rPr lang="el-GR" dirty="0"/>
              <a:t>πρόσβαση σε δομημένα δεδομένα – συμβατότητα με </a:t>
            </a:r>
            <a:r>
              <a:rPr lang="en-US" dirty="0" err="1"/>
              <a:t>HiveQL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/>
              <a:t>Spark Streaming</a:t>
            </a:r>
            <a:r>
              <a:rPr lang="en-US" dirty="0"/>
              <a:t>: </a:t>
            </a:r>
            <a:r>
              <a:rPr lang="el-GR" dirty="0"/>
              <a:t>ανοχή σε σφάλματα, χειρισμός </a:t>
            </a:r>
            <a:r>
              <a:rPr lang="en-US" dirty="0"/>
              <a:t>data</a:t>
            </a:r>
            <a:r>
              <a:rPr lang="el-GR" dirty="0"/>
              <a:t> </a:t>
            </a:r>
            <a:r>
              <a:rPr lang="en-US" dirty="0"/>
              <a:t>streams (Flume, Kafka,…)</a:t>
            </a:r>
          </a:p>
          <a:p>
            <a:pPr>
              <a:lnSpc>
                <a:spcPct val="120000"/>
              </a:lnSpc>
            </a:pPr>
            <a:r>
              <a:rPr lang="en-US" b="1" dirty="0" err="1"/>
              <a:t>MLlib</a:t>
            </a:r>
            <a:r>
              <a:rPr lang="en-US" dirty="0"/>
              <a:t>:</a:t>
            </a:r>
            <a:r>
              <a:rPr lang="el-GR" dirty="0"/>
              <a:t> έλεγχος υποθέσεων</a:t>
            </a:r>
            <a:r>
              <a:rPr lang="en-US" dirty="0"/>
              <a:t>, </a:t>
            </a:r>
            <a:r>
              <a:rPr lang="el-GR" dirty="0"/>
              <a:t>κατηγοριοποίηση, παλινδρόμηση</a:t>
            </a:r>
            <a:r>
              <a:rPr lang="en-US" dirty="0"/>
              <a:t>, </a:t>
            </a:r>
            <a:r>
              <a:rPr lang="el-GR" dirty="0" err="1"/>
              <a:t>συσταδοποίηση</a:t>
            </a:r>
            <a:r>
              <a:rPr lang="en-US" dirty="0"/>
              <a:t>, </a:t>
            </a:r>
            <a:r>
              <a:rPr lang="el-GR" dirty="0"/>
              <a:t>ανάλυση κύριων συνιστωσών</a:t>
            </a:r>
            <a:r>
              <a:rPr lang="en-US" dirty="0"/>
              <a:t> </a:t>
            </a:r>
            <a:r>
              <a:rPr lang="el-GR" dirty="0"/>
              <a:t>κ.α.</a:t>
            </a:r>
          </a:p>
          <a:p>
            <a:pPr>
              <a:lnSpc>
                <a:spcPct val="120000"/>
              </a:lnSpc>
            </a:pPr>
            <a:r>
              <a:rPr lang="en-US" b="1" dirty="0" err="1"/>
              <a:t>GraphX</a:t>
            </a:r>
            <a:r>
              <a:rPr lang="en-US" dirty="0"/>
              <a:t>: </a:t>
            </a:r>
            <a:r>
              <a:rPr lang="el-GR" dirty="0"/>
              <a:t>ανάλυση γραφημάτων (π.χ. </a:t>
            </a:r>
            <a:r>
              <a:rPr lang="en-US" dirty="0" err="1"/>
              <a:t>pagerank</a:t>
            </a:r>
            <a:r>
              <a:rPr lang="el-GR" dirty="0"/>
              <a:t>), μέσω του </a:t>
            </a:r>
            <a:r>
              <a:rPr lang="en-US" dirty="0" err="1"/>
              <a:t>Pregel</a:t>
            </a:r>
            <a:r>
              <a:rPr lang="en-US" dirty="0"/>
              <a:t> API</a:t>
            </a:r>
            <a:endParaRPr lang="el-GR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61</a:t>
            </a:fld>
            <a:endParaRPr lang="el-GR" dirty="0"/>
          </a:p>
        </p:txBody>
      </p:sp>
      <p:pic>
        <p:nvPicPr>
          <p:cNvPr id="6" name="Picture 2" descr="http://spark.apache.org/images/spark-logo-trademark.png">
            <a:extLst>
              <a:ext uri="{FF2B5EF4-FFF2-40B4-BE49-F238E27FC236}">
                <a16:creationId xmlns:a16="http://schemas.microsoft.com/office/drawing/2014/main" id="{32E5C28F-6AB3-46C3-A075-1BF8E1F3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325" y="530035"/>
            <a:ext cx="257175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Θέση περιεχομένου 10">
            <a:extLst>
              <a:ext uri="{FF2B5EF4-FFF2-40B4-BE49-F238E27FC236}">
                <a16:creationId xmlns:a16="http://schemas.microsoft.com/office/drawing/2014/main" id="{BE2D7972-CDE0-CEC9-4D5B-5868DEB986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3366" y="2532977"/>
            <a:ext cx="6108192" cy="3136332"/>
          </a:xfrm>
        </p:spPr>
      </p:pic>
    </p:spTree>
    <p:extLst>
      <p:ext uri="{BB962C8B-B14F-4D97-AF65-F5344CB8AC3E}">
        <p14:creationId xmlns:p14="http://schemas.microsoft.com/office/powerpoint/2010/main" val="31933913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87CD36C-0906-4283-BFB1-66C568AB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l-GR" dirty="0"/>
              <a:t> εφαρμογή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7BA39FF7-965D-4810-93AA-E1FF24E78F91}"/>
              </a:ext>
            </a:extLst>
          </p:cNvPr>
          <p:cNvSpPr/>
          <p:nvPr/>
        </p:nvSpPr>
        <p:spPr>
          <a:xfrm>
            <a:off x="1367161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Program</a:t>
            </a:r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CDF368C2-CF7A-4981-965F-DE4D8310FEBE}"/>
              </a:ext>
            </a:extLst>
          </p:cNvPr>
          <p:cNvSpPr/>
          <p:nvPr/>
        </p:nvSpPr>
        <p:spPr>
          <a:xfrm>
            <a:off x="4573480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Manager</a:t>
            </a:r>
          </a:p>
          <a:p>
            <a:pPr algn="ctr"/>
            <a:r>
              <a:rPr lang="en-US" dirty="0"/>
              <a:t>(Spark’s standalone cluster manager, YARN, Mesos)</a:t>
            </a:r>
            <a:endParaRPr lang="el-GR" dirty="0"/>
          </a:p>
        </p:txBody>
      </p:sp>
      <p:cxnSp>
        <p:nvCxnSpPr>
          <p:cNvPr id="7" name="Ευθύγραμμο βέλος σύνδεσης 6">
            <a:extLst>
              <a:ext uri="{FF2B5EF4-FFF2-40B4-BE49-F238E27FC236}">
                <a16:creationId xmlns:a16="http://schemas.microsoft.com/office/drawing/2014/main" id="{F0C0E94C-C14D-4095-82E9-55D018D5208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666478" y="3666478"/>
            <a:ext cx="9070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48BE867C-96CA-4513-91CD-BD89586B3899}"/>
              </a:ext>
            </a:extLst>
          </p:cNvPr>
          <p:cNvSpPr/>
          <p:nvPr/>
        </p:nvSpPr>
        <p:spPr>
          <a:xfrm>
            <a:off x="8427869" y="1288742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3132D618-ED7C-47D4-81B0-8CE948B13A0A}"/>
              </a:ext>
            </a:extLst>
          </p:cNvPr>
          <p:cNvSpPr/>
          <p:nvPr/>
        </p:nvSpPr>
        <p:spPr>
          <a:xfrm>
            <a:off x="8427868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49BDDDB3-9150-43B0-A318-516FF3D3285B}"/>
              </a:ext>
            </a:extLst>
          </p:cNvPr>
          <p:cNvSpPr/>
          <p:nvPr/>
        </p:nvSpPr>
        <p:spPr>
          <a:xfrm>
            <a:off x="8427868" y="4665216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cxnSp>
        <p:nvCxnSpPr>
          <p:cNvPr id="11" name="Ευθύγραμμο βέλος σύνδεσης 10">
            <a:extLst>
              <a:ext uri="{FF2B5EF4-FFF2-40B4-BE49-F238E27FC236}">
                <a16:creationId xmlns:a16="http://schemas.microsoft.com/office/drawing/2014/main" id="{892D3254-C3EE-455A-806E-1C1F7A6C8C87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872797" y="1883546"/>
            <a:ext cx="1555072" cy="1782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Ευθύγραμμο βέλος σύνδεσης 13">
            <a:extLst>
              <a:ext uri="{FF2B5EF4-FFF2-40B4-BE49-F238E27FC236}">
                <a16:creationId xmlns:a16="http://schemas.microsoft.com/office/drawing/2014/main" id="{CFB28BF8-B377-4FFD-AD19-CBEF9E83089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872797" y="3666478"/>
            <a:ext cx="15550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Ευθύγραμμο βέλος σύνδεσης 16">
            <a:extLst>
              <a:ext uri="{FF2B5EF4-FFF2-40B4-BE49-F238E27FC236}">
                <a16:creationId xmlns:a16="http://schemas.microsoft.com/office/drawing/2014/main" id="{B091C89F-7AD4-47F6-B3E9-0B421210AF7C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6872797" y="3666478"/>
            <a:ext cx="1555071" cy="1593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8C214768-EDA1-9DF3-74E0-BA1ECC4A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62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72976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latin typeface="+mj-lt"/>
                <a:ea typeface="+mj-ea"/>
                <a:cs typeface="+mj-cs"/>
              </a:rPr>
              <a:t>Γι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 π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οιες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εφ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ρμογές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είν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ι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κ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τάλληλο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το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Apache Spark;</a:t>
            </a:r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Το</a:t>
            </a:r>
            <a:r>
              <a:rPr lang="en-US" sz="2000" dirty="0"/>
              <a:t> Spark </a:t>
            </a:r>
            <a:r>
              <a:rPr lang="en-US" sz="2000" dirty="0" err="1"/>
              <a:t>είν</a:t>
            </a:r>
            <a:r>
              <a:rPr lang="en-US" sz="2000" dirty="0"/>
              <a:t>αι κατάλληλο για:</a:t>
            </a:r>
          </a:p>
          <a:p>
            <a:r>
              <a:rPr lang="en-US" sz="2000" dirty="0" err="1"/>
              <a:t>Δι</a:t>
            </a:r>
            <a:r>
              <a:rPr lang="en-US" sz="2000" dirty="0"/>
              <a:t>αδραστικά ερωτήματα σε μεγάλα δεδομένα </a:t>
            </a:r>
          </a:p>
          <a:p>
            <a:r>
              <a:rPr lang="en-US" sz="2000" dirty="0"/>
              <a:t>Επ</a:t>
            </a:r>
            <a:r>
              <a:rPr lang="en-US" sz="2000" dirty="0" err="1"/>
              <a:t>εξεργ</a:t>
            </a:r>
            <a:r>
              <a:rPr lang="en-US" sz="2000" dirty="0"/>
              <a:t>ασία streaming μεγάλων δεδομένων από αισθητήρες ή από άλλες πηγές</a:t>
            </a:r>
          </a:p>
          <a:p>
            <a:r>
              <a:rPr lang="el-GR" sz="2000" dirty="0"/>
              <a:t>Ανάπτυξη εφαρμογών</a:t>
            </a:r>
            <a:r>
              <a:rPr lang="en-US" sz="2000" dirty="0"/>
              <a:t> μηχανικής μάθησης σε μεγάλα δεδομένα </a:t>
            </a:r>
          </a:p>
        </p:txBody>
      </p:sp>
      <p:pic>
        <p:nvPicPr>
          <p:cNvPr id="1026" name="Picture 2" descr="Αποτέλεσμα εικόνας για apache spark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1" b="7516"/>
          <a:stretch/>
        </p:blipFill>
        <p:spPr bwMode="auto">
          <a:xfrm>
            <a:off x="3864947" y="1789888"/>
            <a:ext cx="8286237" cy="388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23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l-GR" sz="3100" dirty="0"/>
              <a:t>Χαρακτηριστικά του </a:t>
            </a:r>
            <a:r>
              <a:rPr lang="en-US" sz="3100" dirty="0"/>
              <a:t>Spark</a:t>
            </a:r>
            <a:endParaRPr lang="el-GR" sz="31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380855" y="1251751"/>
            <a:ext cx="3749016" cy="4524582"/>
          </a:xfrm>
        </p:spPr>
        <p:txBody>
          <a:bodyPr>
            <a:normAutofit/>
          </a:bodyPr>
          <a:lstStyle/>
          <a:p>
            <a:r>
              <a:rPr lang="el-GR" sz="1800" dirty="0"/>
              <a:t>Διατηρεί τα δεδομένα και τα ενδιάμεσα αποτελέσματα στη μνήμη, αντί να τα γράφει στο δίσκο</a:t>
            </a:r>
          </a:p>
          <a:p>
            <a:r>
              <a:rPr lang="el-GR" sz="1800" dirty="0"/>
              <a:t>Παρέχει επεξεργασία «σχεδόν» πραγματικού χρόνου</a:t>
            </a:r>
            <a:endParaRPr lang="en-US" sz="1800" dirty="0"/>
          </a:p>
          <a:p>
            <a:r>
              <a:rPr lang="el-GR" sz="1800" dirty="0"/>
              <a:t>Σε σχέση με το </a:t>
            </a:r>
            <a:r>
              <a:rPr lang="en-US" sz="1800" dirty="0"/>
              <a:t>Hadoop MapReduce </a:t>
            </a:r>
            <a:r>
              <a:rPr lang="el-GR" sz="1800" dirty="0"/>
              <a:t>το </a:t>
            </a:r>
            <a:r>
              <a:rPr lang="en-US" sz="1800" dirty="0"/>
              <a:t>Spark:</a:t>
            </a:r>
            <a:endParaRPr lang="el-GR" sz="1800" dirty="0"/>
          </a:p>
          <a:p>
            <a:pPr lvl="1"/>
            <a:r>
              <a:rPr lang="el-GR" sz="1800" dirty="0"/>
              <a:t>πραγματοποιεί λιγότερο «ακριβά» ανακατέματα (</a:t>
            </a:r>
            <a:r>
              <a:rPr lang="en-US" sz="1800" dirty="0"/>
              <a:t>shuffles</a:t>
            </a:r>
            <a:r>
              <a:rPr lang="el-GR" sz="1800" dirty="0"/>
              <a:t>)</a:t>
            </a:r>
            <a:r>
              <a:rPr lang="en-US" sz="1800" dirty="0"/>
              <a:t> </a:t>
            </a:r>
            <a:r>
              <a:rPr lang="el-GR" sz="1800" dirty="0"/>
              <a:t>κατά την επεξεργασία δεδομένων</a:t>
            </a:r>
            <a:r>
              <a:rPr lang="en-US" sz="1800" dirty="0"/>
              <a:t> </a:t>
            </a:r>
          </a:p>
          <a:p>
            <a:pPr lvl="1"/>
            <a:r>
              <a:rPr lang="el-GR" sz="1800" dirty="0"/>
              <a:t>Παρέχει υψηλότερου επιπέδου </a:t>
            </a:r>
            <a:r>
              <a:rPr lang="en-US" sz="1800" dirty="0"/>
              <a:t>API </a:t>
            </a:r>
            <a:r>
              <a:rPr lang="el-GR" sz="1800" dirty="0"/>
              <a:t>που διευκολύνει τους προγραμματιστές</a:t>
            </a:r>
            <a:endParaRPr lang="en-US" sz="180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Έχει σχεδιαστεί ως </a:t>
            </a:r>
            <a:r>
              <a:rPr lang="el-GR" sz="2000" b="1" dirty="0"/>
              <a:t>μηχανισμός εκτέλεσης εφαρμογών τόσο στη μνήμη όσο και στο δίσκο</a:t>
            </a:r>
            <a:r>
              <a:rPr lang="el-GR" sz="2000" dirty="0"/>
              <a:t> (όταν η μνήμη δεν επαρκεί</a:t>
            </a:r>
            <a:r>
              <a:rPr lang="en-US" sz="2000" dirty="0"/>
              <a:t>,</a:t>
            </a:r>
            <a:r>
              <a:rPr lang="el-GR" sz="2000" dirty="0"/>
              <a:t> οι λειτουργίες του </a:t>
            </a:r>
            <a:r>
              <a:rPr lang="en-US" sz="2000" dirty="0"/>
              <a:t>Spark </a:t>
            </a:r>
            <a:r>
              <a:rPr lang="el-GR" sz="2000" dirty="0"/>
              <a:t>χρησιμοποιούν δευτερεύουσες μονάδες αποθήκευσης)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9202366" y="6356350"/>
            <a:ext cx="215143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mtClean="0"/>
              <a:pPr>
                <a:spcAft>
                  <a:spcPts val="600"/>
                </a:spcAft>
              </a:pPr>
              <a:t>64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6950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Δεδομένα που χειρίζεται το </a:t>
            </a:r>
            <a:r>
              <a:rPr lang="en-US" dirty="0"/>
              <a:t>Spark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Συχνά χρησιμοποιείται πάνω από το </a:t>
            </a:r>
            <a:r>
              <a:rPr lang="en-US" dirty="0"/>
              <a:t>Hadoop </a:t>
            </a:r>
            <a:r>
              <a:rPr lang="el-GR" dirty="0"/>
              <a:t>που του παρέχει πρόσβαση σε δεδομένα τα οποία βρίσκονται στο </a:t>
            </a:r>
            <a:r>
              <a:rPr lang="en-US" dirty="0"/>
              <a:t>HDFS </a:t>
            </a:r>
            <a:r>
              <a:rPr lang="el-GR" dirty="0"/>
              <a:t>ή στην </a:t>
            </a:r>
            <a:r>
              <a:rPr lang="en-US" dirty="0" err="1"/>
              <a:t>HBase</a:t>
            </a:r>
            <a:endParaRPr lang="en-US" dirty="0"/>
          </a:p>
        </p:txBody>
      </p:sp>
      <p:sp>
        <p:nvSpPr>
          <p:cNvPr id="7" name="Θέση περιεχομένου 6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Επιπλέον:</a:t>
            </a:r>
          </a:p>
          <a:p>
            <a:pPr lvl="1">
              <a:lnSpc>
                <a:spcPct val="110000"/>
              </a:lnSpc>
            </a:pPr>
            <a:r>
              <a:rPr lang="el-GR" dirty="0"/>
              <a:t>Μπορεί να διαβάσει δεδομένα και από άλλα συστήματα αποθήκευσης δεδομένων όπως</a:t>
            </a:r>
            <a:r>
              <a:rPr lang="en-US" dirty="0"/>
              <a:t> Cassandra, MongoDB, </a:t>
            </a:r>
            <a:r>
              <a:rPr lang="en-US" dirty="0" err="1"/>
              <a:t>CouchDB</a:t>
            </a:r>
            <a:r>
              <a:rPr lang="en-US" dirty="0"/>
              <a:t> </a:t>
            </a:r>
            <a:r>
              <a:rPr lang="el-GR" dirty="0"/>
              <a:t>κ.α.</a:t>
            </a:r>
          </a:p>
          <a:p>
            <a:pPr lvl="1">
              <a:lnSpc>
                <a:spcPct val="110000"/>
              </a:lnSpc>
            </a:pPr>
            <a:r>
              <a:rPr lang="el-GR" dirty="0"/>
              <a:t>Μέσω</a:t>
            </a:r>
            <a:r>
              <a:rPr lang="en-US" dirty="0"/>
              <a:t> </a:t>
            </a:r>
            <a:r>
              <a:rPr lang="el-GR" dirty="0"/>
              <a:t>του υποσυστήματος </a:t>
            </a:r>
            <a:r>
              <a:rPr lang="en-US" dirty="0"/>
              <a:t>Apache Spark SQL </a:t>
            </a:r>
            <a:r>
              <a:rPr lang="el-GR" dirty="0"/>
              <a:t>μπορεί να έχει πρόσβαση μέσω </a:t>
            </a:r>
            <a:r>
              <a:rPr lang="en-US" dirty="0"/>
              <a:t>SQL</a:t>
            </a:r>
            <a:r>
              <a:rPr lang="el-GR" dirty="0"/>
              <a:t> σε σχεσιακές βάσεις δεδομένων 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l-GR" dirty="0"/>
              <a:t>Μπορεί να χρησιμοποιεί το </a:t>
            </a:r>
            <a:r>
              <a:rPr lang="en-US" dirty="0"/>
              <a:t>Apache </a:t>
            </a:r>
            <a:r>
              <a:rPr lang="en-US" dirty="0" err="1"/>
              <a:t>Mesos</a:t>
            </a:r>
            <a:r>
              <a:rPr lang="en-US" dirty="0"/>
              <a:t> </a:t>
            </a:r>
            <a:r>
              <a:rPr lang="el-GR" dirty="0"/>
              <a:t>ως </a:t>
            </a:r>
            <a:r>
              <a:rPr lang="en-US" dirty="0"/>
              <a:t>cluster manager </a:t>
            </a:r>
            <a:r>
              <a:rPr lang="el-GR" dirty="0"/>
              <a:t>και να εκτελείται εκτός </a:t>
            </a:r>
            <a:r>
              <a:rPr lang="en-US" dirty="0"/>
              <a:t>Hadoop </a:t>
            </a:r>
            <a:r>
              <a:rPr lang="el-GR" dirty="0"/>
              <a:t>σε ομάδες υπολογιστών που τη διαχείρισή τους αναλαμβάνει το </a:t>
            </a:r>
            <a:r>
              <a:rPr lang="en-US" dirty="0" err="1"/>
              <a:t>Mesos</a:t>
            </a:r>
            <a:endParaRPr lang="el-GR" dirty="0"/>
          </a:p>
        </p:txBody>
      </p:sp>
      <p:pic>
        <p:nvPicPr>
          <p:cNvPr id="4098" name="Picture 2" descr="https://raw.githubusercontent.com/ServiceStack/Assets/master/img/livedemos/techstacks/apache-meso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27" y="4903497"/>
            <a:ext cx="1244660" cy="38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65</a:t>
            </a:fld>
            <a:endParaRPr lang="el-GR"/>
          </a:p>
        </p:txBody>
      </p:sp>
      <p:pic>
        <p:nvPicPr>
          <p:cNvPr id="1026" name="Picture 2" descr="open-source-ecosys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36" y="3397251"/>
            <a:ext cx="5181600" cy="291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Ορθογώνιο 2"/>
          <p:cNvSpPr/>
          <p:nvPr/>
        </p:nvSpPr>
        <p:spPr>
          <a:xfrm>
            <a:off x="458664" y="631190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400" dirty="0">
                <a:hlinkClick r:id="rId5"/>
              </a:rPr>
              <a:t>https://databricks.com/blog/2016/01/05/apache-spark-2015-year-in-review.html</a:t>
            </a:r>
            <a:r>
              <a:rPr lang="el-G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7879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Γλώσσες που υποστηρίζει το </a:t>
            </a:r>
            <a:r>
              <a:rPr lang="en-US" dirty="0"/>
              <a:t>Spark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94706" cy="1991391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Scala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Y</a:t>
            </a:r>
            <a:r>
              <a:rPr lang="el-GR" dirty="0" err="1"/>
              <a:t>ποστήριξη</a:t>
            </a:r>
            <a:r>
              <a:rPr lang="el-GR" dirty="0"/>
              <a:t> άλλων γλωσσών μέσω 3</a:t>
            </a:r>
            <a:r>
              <a:rPr lang="en-US" baseline="30000" dirty="0" err="1"/>
              <a:t>rd</a:t>
            </a:r>
            <a:r>
              <a:rPr lang="en-US" dirty="0"/>
              <a:t> party </a:t>
            </a:r>
            <a:r>
              <a:rPr lang="el-GR" dirty="0"/>
              <a:t>βιβλιοθηκών: </a:t>
            </a:r>
            <a:r>
              <a:rPr lang="en-US" dirty="0"/>
              <a:t>Julia, C#, Golang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5622586" y="1825625"/>
            <a:ext cx="5731213" cy="1746660"/>
          </a:xfrm>
        </p:spPr>
        <p:txBody>
          <a:bodyPr>
            <a:normAutofit fontScale="55000" lnSpcReduction="20000"/>
          </a:bodyPr>
          <a:lstStyle/>
          <a:p>
            <a:r>
              <a:rPr lang="el-GR" dirty="0"/>
              <a:t>Διαθέτει </a:t>
            </a:r>
            <a:r>
              <a:rPr lang="en-US" dirty="0"/>
              <a:t>REPL</a:t>
            </a:r>
            <a:r>
              <a:rPr lang="el-GR" dirty="0"/>
              <a:t> (</a:t>
            </a:r>
            <a:r>
              <a:rPr lang="en-US" dirty="0"/>
              <a:t>Read Evaluate Print Loop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για: </a:t>
            </a:r>
            <a:r>
              <a:rPr lang="en-US" dirty="0"/>
              <a:t>Scala</a:t>
            </a:r>
            <a:r>
              <a:rPr lang="el-GR" dirty="0"/>
              <a:t>, </a:t>
            </a:r>
            <a:r>
              <a:rPr lang="en-US" dirty="0"/>
              <a:t>Python</a:t>
            </a:r>
            <a:r>
              <a:rPr lang="el-GR" dirty="0"/>
              <a:t>, </a:t>
            </a:r>
            <a:r>
              <a:rPr lang="en-US" dirty="0"/>
              <a:t>R</a:t>
            </a:r>
          </a:p>
          <a:p>
            <a:r>
              <a:rPr lang="en-US" dirty="0"/>
              <a:t>Python </a:t>
            </a:r>
            <a:r>
              <a:rPr lang="el-GR" dirty="0"/>
              <a:t>και </a:t>
            </a:r>
            <a:r>
              <a:rPr lang="en-US" dirty="0"/>
              <a:t>R notebooks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66</a:t>
            </a:fld>
            <a:endParaRPr lang="el-GR" dirty="0"/>
          </a:p>
        </p:txBody>
      </p:sp>
      <p:pic>
        <p:nvPicPr>
          <p:cNvPr id="9" name="Picture 2" descr="Get Started with PySpark and Jupyter Notebook in 3 Minutes">
            <a:extLst>
              <a:ext uri="{FF2B5EF4-FFF2-40B4-BE49-F238E27FC236}">
                <a16:creationId xmlns:a16="http://schemas.microsoft.com/office/drawing/2014/main" id="{EBFFE88E-8134-4A29-A484-3CF9C9A3B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373" y="3784344"/>
            <a:ext cx="4521673" cy="235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F26F9EA-DA2D-438D-56B4-FCD414CDB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" y="3807591"/>
            <a:ext cx="3310247" cy="2685283"/>
          </a:xfrm>
          <a:prstGeom prst="rect">
            <a:avLst/>
          </a:prstGeom>
        </p:spPr>
      </p:pic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3315DF-32AE-94CC-5133-CA28B0BD5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05" y="3807590"/>
            <a:ext cx="4006385" cy="26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52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b="1" dirty="0"/>
              <a:t>Resilient Distributed Datasets (RDDs)</a:t>
            </a:r>
            <a:endParaRPr lang="el-GR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 err="1"/>
              <a:t>Έ</a:t>
            </a:r>
            <a:r>
              <a:rPr lang="el-GR" sz="2200" dirty="0"/>
              <a:t>να </a:t>
            </a:r>
            <a:r>
              <a:rPr lang="en-US" sz="2200" dirty="0"/>
              <a:t>RDD </a:t>
            </a:r>
            <a:r>
              <a:rPr lang="el-GR" sz="2200" b="1" dirty="0"/>
              <a:t>αναπαριστά μια κατανεμημένη συλλογή αντικειμένων που μπορούν να επεξεργαστούν παράλληλα σε ένα </a:t>
            </a:r>
            <a:r>
              <a:rPr lang="en-US" sz="2200" b="1" dirty="0"/>
              <a:t>cluster</a:t>
            </a:r>
          </a:p>
          <a:p>
            <a:r>
              <a:rPr lang="el-GR" sz="2200" dirty="0"/>
              <a:t>Τα </a:t>
            </a:r>
            <a:r>
              <a:rPr lang="en-US" sz="2200" dirty="0"/>
              <a:t>RDDs </a:t>
            </a:r>
            <a:r>
              <a:rPr lang="el-GR" sz="2200" dirty="0"/>
              <a:t>είναι </a:t>
            </a:r>
            <a:r>
              <a:rPr lang="en-US" sz="2200" b="1" dirty="0"/>
              <a:t>immutable</a:t>
            </a:r>
            <a:r>
              <a:rPr lang="el-GR" sz="2200" dirty="0"/>
              <a:t>, δηλαδή μη τροποποιήσιμα</a:t>
            </a:r>
            <a:r>
              <a:rPr lang="en-US" sz="2200" dirty="0"/>
              <a:t> (</a:t>
            </a:r>
            <a:r>
              <a:rPr lang="el-GR" sz="2200" dirty="0"/>
              <a:t>ένα </a:t>
            </a:r>
            <a:r>
              <a:rPr lang="en-US" sz="2200" dirty="0"/>
              <a:t>RDD </a:t>
            </a:r>
            <a:r>
              <a:rPr lang="el-GR" sz="2200" dirty="0"/>
              <a:t>μπορεί να τροποποιηθεί μέσω ενός μετασχηματισμού αλλά σε αυτή την περίπτωση επιστρέφεται ένα νέο </a:t>
            </a:r>
            <a:r>
              <a:rPr lang="en-US" sz="2200" dirty="0"/>
              <a:t>RDD </a:t>
            </a:r>
            <a:r>
              <a:rPr lang="el-GR" sz="2200" dirty="0"/>
              <a:t>και το αρχικό </a:t>
            </a:r>
            <a:r>
              <a:rPr lang="en-US" sz="2200" dirty="0"/>
              <a:t>RDD </a:t>
            </a:r>
            <a:r>
              <a:rPr lang="el-GR" sz="2200" dirty="0"/>
              <a:t>παραμένει το ίδιο</a:t>
            </a:r>
            <a:r>
              <a:rPr lang="en-US" sz="2200" dirty="0"/>
              <a:t>)</a:t>
            </a:r>
          </a:p>
          <a:p>
            <a:pPr marL="457200" lvl="1" indent="0">
              <a:buNone/>
            </a:pPr>
            <a:endParaRPr lang="el-GR" sz="200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 fontScale="92500" lnSpcReduction="10000"/>
          </a:bodyPr>
          <a:lstStyle/>
          <a:p>
            <a:r>
              <a:rPr lang="el-GR" sz="2200" dirty="0"/>
              <a:t>Τα </a:t>
            </a:r>
            <a:r>
              <a:rPr lang="en-US" sz="2200" dirty="0"/>
              <a:t>RDDs </a:t>
            </a:r>
            <a:r>
              <a:rPr lang="el-GR" sz="2200" dirty="0"/>
              <a:t>υποστηρίζουν κατανεμημένη αποθήκευση στις μνήμες των υπολογιστών ενός </a:t>
            </a:r>
            <a:r>
              <a:rPr lang="en-US" sz="2200" dirty="0"/>
              <a:t>cluster </a:t>
            </a:r>
            <a:r>
              <a:rPr lang="el-GR" sz="2200" dirty="0"/>
              <a:t>έτσι ώστε να επιτυγχάνεται </a:t>
            </a:r>
          </a:p>
          <a:p>
            <a:pPr lvl="1"/>
            <a:r>
              <a:rPr lang="el-GR" sz="2200" b="1" dirty="0"/>
              <a:t>ανοχή σε σφάλματα: </a:t>
            </a:r>
            <a:r>
              <a:rPr lang="el-GR" sz="2200" dirty="0"/>
              <a:t>καταγράφοντας το ιστορικό των μετασχηματισμών που εφαρμόζονται στα δεδομένα </a:t>
            </a:r>
          </a:p>
          <a:p>
            <a:pPr lvl="1"/>
            <a:r>
              <a:rPr lang="el-GR" sz="2200" b="1" dirty="0"/>
              <a:t>υψηλή απόδοση: </a:t>
            </a:r>
            <a:r>
              <a:rPr lang="el-GR" sz="2200" dirty="0"/>
              <a:t>Παραλληλισμός επεξεργασίας στους κόμβους του </a:t>
            </a:r>
            <a:r>
              <a:rPr lang="en-US" sz="2200" dirty="0"/>
              <a:t>cluster</a:t>
            </a:r>
            <a:endParaRPr lang="el-GR" sz="2200" dirty="0"/>
          </a:p>
          <a:p>
            <a:endParaRPr lang="el-GR" sz="1900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9202366" y="6356350"/>
            <a:ext cx="215143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mtClean="0"/>
              <a:pPr>
                <a:spcAft>
                  <a:spcPts val="600"/>
                </a:spcAft>
              </a:pPr>
              <a:t>67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133562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04876" y="2415322"/>
            <a:ext cx="3891241" cy="2399869"/>
          </a:xfrm>
        </p:spPr>
        <p:txBody>
          <a:bodyPr>
            <a:normAutofit/>
          </a:bodyPr>
          <a:lstStyle/>
          <a:p>
            <a:pPr algn="ctr"/>
            <a:r>
              <a:rPr lang="en-US" sz="3700" b="1" dirty="0"/>
              <a:t>RDDs: </a:t>
            </a:r>
            <a:r>
              <a:rPr lang="el-GR" sz="3700" b="1" dirty="0" err="1"/>
              <a:t>Μετασχηματισμο</a:t>
            </a:r>
            <a:r>
              <a:rPr lang="en-US" sz="3700" b="1" dirty="0" err="1"/>
              <a:t>ί</a:t>
            </a:r>
            <a:r>
              <a:rPr lang="el-GR" sz="3700" b="1" dirty="0"/>
              <a:t> και </a:t>
            </a:r>
            <a:br>
              <a:rPr lang="el-GR" sz="3700" b="1" dirty="0"/>
            </a:br>
            <a:r>
              <a:rPr lang="el-GR" sz="3700" b="1" dirty="0"/>
              <a:t>Ενέργειες</a:t>
            </a:r>
            <a:endParaRPr lang="el-GR" sz="370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68</a:t>
            </a:fld>
            <a:endParaRPr lang="el-G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l-GR" sz="2000" dirty="0"/>
              <a:t>Από τη στιγμή που έχει δημιουργηθεί ένα </a:t>
            </a:r>
            <a:r>
              <a:rPr lang="en-US" sz="2000" dirty="0"/>
              <a:t>RDD</a:t>
            </a:r>
            <a:r>
              <a:rPr lang="el-GR" sz="2000" dirty="0"/>
              <a:t>, μπορούν να γίνουν</a:t>
            </a:r>
            <a:r>
              <a:rPr lang="en-US" sz="2000" dirty="0"/>
              <a:t> </a:t>
            </a:r>
            <a:r>
              <a:rPr lang="el-GR" sz="2000" dirty="0"/>
              <a:t>δύο βασικοί τύποι λειτουργιών:</a:t>
            </a:r>
          </a:p>
          <a:p>
            <a:pPr marL="914400" lvl="1" indent="-457200">
              <a:buFont typeface="+mj-lt"/>
              <a:buAutoNum type="arabicPeriod"/>
            </a:pPr>
            <a:r>
              <a:rPr lang="el-GR" sz="2000" b="1" dirty="0"/>
              <a:t>Μετασχηματισμοί (</a:t>
            </a:r>
            <a:r>
              <a:rPr lang="en-US" sz="2000" b="1" dirty="0" err="1"/>
              <a:t>tranformations</a:t>
            </a:r>
            <a:r>
              <a:rPr lang="el-GR" sz="2000" b="1" dirty="0"/>
              <a:t>)</a:t>
            </a:r>
            <a:endParaRPr lang="en-US" sz="2000" dirty="0"/>
          </a:p>
          <a:p>
            <a:pPr lvl="2"/>
            <a:r>
              <a:rPr lang="el-GR" dirty="0"/>
              <a:t>δημιουργούν ένα νέο </a:t>
            </a:r>
            <a:r>
              <a:rPr lang="en-US" dirty="0"/>
              <a:t>RDD </a:t>
            </a:r>
            <a:r>
              <a:rPr lang="el-GR" dirty="0"/>
              <a:t>αλλάζοντας το αρχικό (π.χ. </a:t>
            </a:r>
            <a:r>
              <a:rPr lang="en-US" dirty="0"/>
              <a:t>map, filter, </a:t>
            </a:r>
            <a:r>
              <a:rPr lang="en-US" dirty="0" err="1"/>
              <a:t>flatMap</a:t>
            </a:r>
            <a:r>
              <a:rPr lang="en-US" dirty="0"/>
              <a:t>, </a:t>
            </a:r>
            <a:r>
              <a:rPr lang="en-US" dirty="0" err="1"/>
              <a:t>groupByKey</a:t>
            </a:r>
            <a:r>
              <a:rPr lang="en-US" dirty="0"/>
              <a:t>, </a:t>
            </a:r>
            <a:r>
              <a:rPr lang="en-US" dirty="0" err="1"/>
              <a:t>reduceByKey</a:t>
            </a:r>
            <a:r>
              <a:rPr lang="en-US" dirty="0"/>
              <a:t>, </a:t>
            </a:r>
            <a:r>
              <a:rPr lang="en-US" dirty="0" err="1"/>
              <a:t>aggregateByKey</a:t>
            </a:r>
            <a:r>
              <a:rPr lang="en-US" dirty="0"/>
              <a:t>, pipe, coalesce</a:t>
            </a:r>
            <a:r>
              <a:rPr lang="el-GR" dirty="0"/>
              <a:t>)</a:t>
            </a:r>
            <a:endParaRPr lang="en-US" dirty="0"/>
          </a:p>
          <a:p>
            <a:pPr lvl="2"/>
            <a:r>
              <a:rPr lang="el-GR" dirty="0"/>
              <a:t>οι μετασχηματισμοί δεν επιστρέφουν μια απλή τιμή αλλά ένα νέο </a:t>
            </a:r>
            <a:r>
              <a:rPr lang="en-US" dirty="0"/>
              <a:t>RDD</a:t>
            </a:r>
            <a:r>
              <a:rPr lang="el-GR" dirty="0"/>
              <a:t> (</a:t>
            </a:r>
            <a:r>
              <a:rPr lang="en-US" b="1" dirty="0"/>
              <a:t>lazy evaluation</a:t>
            </a:r>
            <a:r>
              <a:rPr lang="el-GR" dirty="0"/>
              <a:t>) </a:t>
            </a: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l-GR" sz="2000" b="1" dirty="0"/>
              <a:t>Ενέργειες</a:t>
            </a:r>
            <a:r>
              <a:rPr lang="en-US" sz="2000" b="1" dirty="0"/>
              <a:t> (actions)</a:t>
            </a:r>
            <a:endParaRPr lang="en-US" sz="2000" dirty="0"/>
          </a:p>
          <a:p>
            <a:pPr lvl="2"/>
            <a:r>
              <a:rPr lang="el-GR" dirty="0"/>
              <a:t>υπολογίζουν μια ποσότητα αλλά δεν αλλάζουν τα δεδομένα (π.χ. </a:t>
            </a:r>
            <a:r>
              <a:rPr lang="en-US" dirty="0"/>
              <a:t>reduce, collect, count, first, take, </a:t>
            </a:r>
            <a:r>
              <a:rPr lang="en-US" dirty="0" err="1"/>
              <a:t>countByKey</a:t>
            </a:r>
            <a:r>
              <a:rPr lang="en-US" dirty="0"/>
              <a:t>, foreach</a:t>
            </a:r>
            <a:r>
              <a:rPr lang="el-GR" dirty="0"/>
              <a:t>) </a:t>
            </a:r>
          </a:p>
          <a:p>
            <a:pPr lvl="2"/>
            <a:r>
              <a:rPr lang="el-GR" dirty="0"/>
              <a:t>όταν καλείται μια ενέργεια σε ένα </a:t>
            </a:r>
            <a:r>
              <a:rPr lang="en-US" dirty="0"/>
              <a:t>RDD, </a:t>
            </a:r>
            <a:r>
              <a:rPr lang="el-GR" dirty="0"/>
              <a:t>τότε εκτελούνται όλοι οι μετασχηματισμοί και επιστρέφεται το αποτέλεσμα</a:t>
            </a:r>
            <a:endParaRPr lang="en-US" dirty="0"/>
          </a:p>
          <a:p>
            <a:endParaRPr lang="el-GR" sz="2000" dirty="0"/>
          </a:p>
          <a:p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1850933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latin typeface="+mj-lt"/>
                <a:ea typeface="+mj-ea"/>
                <a:cs typeface="+mj-cs"/>
              </a:rPr>
              <a:t>Directed Acyclic Graphs (DAGs)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1"/>
          </p:nvPr>
        </p:nvSpPr>
        <p:spPr>
          <a:xfrm>
            <a:off x="643467" y="2638043"/>
            <a:ext cx="3849705" cy="357648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2000" dirty="0"/>
              <a:t>To Spark επ</a:t>
            </a:r>
            <a:r>
              <a:rPr lang="en-US" sz="2000" dirty="0" err="1"/>
              <a:t>ιτρέ</a:t>
            </a:r>
            <a:r>
              <a:rPr lang="en-US" sz="2000" dirty="0"/>
              <a:t>πει την ανάπτυξη σύνθετων εργασιών, που αποτελούνται από πολλά επιμέρους βήματα χρησιμοποιώντας το </a:t>
            </a:r>
            <a:r>
              <a:rPr lang="el-GR" sz="2000" dirty="0"/>
              <a:t>λεγόμενο </a:t>
            </a:r>
            <a:r>
              <a:rPr lang="en-US" sz="2000" dirty="0"/>
              <a:t>DAG pattern</a:t>
            </a:r>
          </a:p>
          <a:p>
            <a:r>
              <a:rPr lang="en-US" sz="2000" dirty="0" err="1"/>
              <a:t>Το</a:t>
            </a:r>
            <a:r>
              <a:rPr lang="en-US" sz="2000" dirty="0"/>
              <a:t> Spark </a:t>
            </a:r>
            <a:r>
              <a:rPr lang="en-US" sz="2000" dirty="0" err="1"/>
              <a:t>δι</a:t>
            </a:r>
            <a:r>
              <a:rPr lang="en-US" sz="2000" dirty="0"/>
              <a:t>ατηρεί τα ενδιάμεσα αποτελέσματα στη μνήμη αντί να τα εγγράφει στο δίσκο (ιδιαίτερα χρήσιμο όταν χρειάζεται να πραγματοποιηθούν εργασίες στα ίδια δεδομένα πολλές φορές)</a:t>
            </a:r>
          </a:p>
        </p:txBody>
      </p:sp>
      <p:pic>
        <p:nvPicPr>
          <p:cNvPr id="6" name="Picture 2" descr="http://image.slidesharecdn.com/sparkstreamingcodefriday-151016181228-lva1-app6891/95/apache-spark-streaming-and-hbase-14-638.jpg?cb=1445019226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449983" y="1336416"/>
            <a:ext cx="7534494" cy="425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B27D0F-0167-3D1B-D65C-F2D1412790AE}"/>
              </a:ext>
            </a:extLst>
          </p:cNvPr>
          <p:cNvSpPr/>
          <p:nvPr/>
        </p:nvSpPr>
        <p:spPr>
          <a:xfrm>
            <a:off x="11511064" y="5076395"/>
            <a:ext cx="473413" cy="73930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403027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>
                <a:extLst>
                  <a:ext uri="{FF2B5EF4-FFF2-40B4-BE49-F238E27FC236}">
                    <a16:creationId xmlns:a16="http://schemas.microsoft.com/office/drawing/2014/main" id="{9658E719-A88C-404A-AC95-3BB6E43B7C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l-GR" dirty="0"/>
                  <a:t>Ο νόμος του </a:t>
                </a:r>
                <a:r>
                  <a:rPr lang="en-US" dirty="0">
                    <a:hlinkClick r:id="rId4"/>
                  </a:rPr>
                  <a:t>Metcalfe</a:t>
                </a:r>
                <a:r>
                  <a:rPr lang="en-US" dirty="0"/>
                  <a:t> </a:t>
                </a:r>
                <a:r>
                  <a:rPr lang="el-GR" dirty="0"/>
                  <a:t>αφορά την αύξηση του αριθμού των συνδέσεων αλλά και της αξίας που δημιουργείται καθώς ένα δίκτυο μεγαλώνει. Ένα δίκτυο με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κόμβους αποκτά αξία της τάξης του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3" name="Θέση περιεχομένου 2">
                <a:extLst>
                  <a:ext uri="{FF2B5EF4-FFF2-40B4-BE49-F238E27FC236}">
                    <a16:creationId xmlns:a16="http://schemas.microsoft.com/office/drawing/2014/main" id="{9658E719-A88C-404A-AC95-3BB6E43B7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5"/>
                <a:stretch>
                  <a:fillRect l="-2471" t="-2241" r="-129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AC72C73-2F49-4B39-ACBA-8035A30A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B348-400F-459C-9BD7-52575716190C}" type="slidenum">
              <a:rPr lang="el-GR" smtClean="0"/>
              <a:t>7</a:t>
            </a:fld>
            <a:endParaRPr lang="el-GR"/>
          </a:p>
        </p:txBody>
      </p:sp>
      <p:sp>
        <p:nvSpPr>
          <p:cNvPr id="6" name="Τίτλος 5">
            <a:extLst>
              <a:ext uri="{FF2B5EF4-FFF2-40B4-BE49-F238E27FC236}">
                <a16:creationId xmlns:a16="http://schemas.microsoft.com/office/drawing/2014/main" id="{A675A449-90DD-48C1-B689-1CEAC7B4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041"/>
            <a:ext cx="528997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333333"/>
                </a:solidFill>
                <a:latin typeface="Open-sans"/>
              </a:rPr>
              <a:t>Ο νόμος του </a:t>
            </a:r>
            <a:r>
              <a:rPr lang="en-US" dirty="0">
                <a:solidFill>
                  <a:srgbClr val="333333"/>
                </a:solidFill>
                <a:latin typeface="Open-sans"/>
              </a:rPr>
              <a:t>Metcalfe</a:t>
            </a:r>
            <a:endParaRPr lang="en-US" i="0" dirty="0">
              <a:solidFill>
                <a:srgbClr val="333333"/>
              </a:solidFill>
              <a:effectLst/>
              <a:latin typeface="Open-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375F84-617F-439C-B0A4-9359763FCA3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945" y="3541540"/>
            <a:ext cx="4424855" cy="295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227EE-4ABC-48EC-84BE-F58D7C1067B6}"/>
                  </a:ext>
                </a:extLst>
              </p:cNvPr>
              <p:cNvSpPr txBox="1"/>
              <p:nvPr/>
            </p:nvSpPr>
            <p:spPr>
              <a:xfrm>
                <a:off x="1514208" y="4821418"/>
                <a:ext cx="3937616" cy="718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l-GR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l-GR" sz="3200" b="0" i="1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l-G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l-GR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r>
                  <a:rPr lang="el-GR" sz="2400" dirty="0"/>
                  <a:t>για μεγάλα </a:t>
                </a:r>
                <a:r>
                  <a:rPr lang="en-US" sz="2400" dirty="0"/>
                  <a:t>n</a:t>
                </a:r>
                <a:r>
                  <a:rPr lang="el-GR" sz="2400" dirty="0"/>
                  <a:t> </a:t>
                </a:r>
                <a:endParaRPr lang="el-GR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227EE-4ABC-48EC-84BE-F58D7C106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08" y="4821418"/>
                <a:ext cx="3937616" cy="718338"/>
              </a:xfrm>
              <a:prstGeom prst="rect">
                <a:avLst/>
              </a:prstGeom>
              <a:blipFill>
                <a:blip r:embed="rId7"/>
                <a:stretch>
                  <a:fillRect l="-2251" t="-1724" r="-1929" b="-12069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Ηλεκτρονικά πολυμέσα 7" title="ETS Profiles: Dr. Bob Metcalfe">
            <a:hlinkClick r:id="" action="ppaction://media"/>
            <a:extLst>
              <a:ext uri="{FF2B5EF4-FFF2-40B4-BE49-F238E27FC236}">
                <a16:creationId xmlns:a16="http://schemas.microsoft.com/office/drawing/2014/main" id="{72238493-12BF-406C-9966-848F6A44F1F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6928945" y="783538"/>
            <a:ext cx="4496715" cy="252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3A0A-AB08-B24D-A687-10699B2D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 err="1"/>
              <a:t>MLlib</a:t>
            </a:r>
            <a:r>
              <a:rPr lang="el-GR" sz="4000" dirty="0"/>
              <a:t> (</a:t>
            </a:r>
            <a:r>
              <a:rPr lang="en-US" sz="4000" dirty="0"/>
              <a:t>scalable machine learning library</a:t>
            </a:r>
            <a:r>
              <a:rPr lang="el-GR" sz="4000" dirty="0"/>
              <a:t>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EEAF-753D-C247-8661-4A275D102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l-GR" sz="2000" dirty="0"/>
              <a:t>Το </a:t>
            </a:r>
            <a:r>
              <a:rPr lang="en-US" sz="2000" dirty="0"/>
              <a:t>APIs </a:t>
            </a:r>
            <a:r>
              <a:rPr lang="el-GR" sz="2000" dirty="0"/>
              <a:t>του </a:t>
            </a:r>
            <a:r>
              <a:rPr lang="en-US" sz="2000" dirty="0" err="1"/>
              <a:t>MLlib</a:t>
            </a:r>
            <a:r>
              <a:rPr lang="en-US" sz="2000" dirty="0"/>
              <a:t> </a:t>
            </a:r>
            <a:r>
              <a:rPr lang="el-GR" sz="2000" dirty="0"/>
              <a:t>βασίζεται στα </a:t>
            </a:r>
            <a:r>
              <a:rPr lang="en-US" sz="2000" dirty="0" err="1"/>
              <a:t>DataFrames</a:t>
            </a:r>
            <a:r>
              <a:rPr lang="en-US" sz="2000" dirty="0"/>
              <a:t> (</a:t>
            </a:r>
            <a:r>
              <a:rPr lang="el-GR" sz="2000" dirty="0"/>
              <a:t>τα </a:t>
            </a:r>
            <a:r>
              <a:rPr lang="en-US" sz="2000" dirty="0" err="1"/>
              <a:t>DataFrames</a:t>
            </a:r>
            <a:r>
              <a:rPr lang="en-US" sz="2000" dirty="0"/>
              <a:t> </a:t>
            </a:r>
            <a:r>
              <a:rPr lang="el-GR" sz="2000" dirty="0"/>
              <a:t>είναι μια υψηλότερου επιπέδου αφαιρετική δομή δεδομένων σε σχέση με τα </a:t>
            </a:r>
            <a:r>
              <a:rPr lang="en-US" sz="2000" dirty="0"/>
              <a:t>RDDs)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CDF97-F1FC-BE40-A9A6-3A617367E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Αλγόριθμοι μηχανικής μάθησης </a:t>
            </a:r>
          </a:p>
          <a:p>
            <a:pPr lvl="1"/>
            <a:r>
              <a:rPr lang="el-GR" sz="2000" dirty="0"/>
              <a:t>Κατηγοριοποίηση</a:t>
            </a:r>
            <a:endParaRPr lang="en-US" sz="2000" dirty="0"/>
          </a:p>
          <a:p>
            <a:pPr lvl="1"/>
            <a:r>
              <a:rPr lang="el-GR" sz="2000" dirty="0"/>
              <a:t>Παλινδρόμηση</a:t>
            </a:r>
          </a:p>
          <a:p>
            <a:pPr lvl="1"/>
            <a:r>
              <a:rPr lang="el-GR" sz="2000" dirty="0"/>
              <a:t>Δένδρα απόφασης</a:t>
            </a:r>
          </a:p>
          <a:p>
            <a:pPr lvl="1"/>
            <a:r>
              <a:rPr lang="el-GR" sz="2000" dirty="0"/>
              <a:t>Αλγόριθμοι συστάσεων</a:t>
            </a:r>
            <a:endParaRPr lang="en-US" sz="2000" dirty="0"/>
          </a:p>
          <a:p>
            <a:pPr lvl="1"/>
            <a:r>
              <a:rPr lang="el-GR" sz="2000" dirty="0" err="1"/>
              <a:t>Συσταδοποίηση</a:t>
            </a:r>
            <a:endParaRPr lang="el-GR" sz="2000" dirty="0"/>
          </a:p>
          <a:p>
            <a:pPr lvl="1"/>
            <a:r>
              <a:rPr lang="el-GR" sz="2000" dirty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27596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4BCD-E336-C947-9936-9F0025DD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/>
              <a:t>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E355-BD35-1E49-9D90-7577EA39B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l-GR" sz="2000" dirty="0"/>
              <a:t>Τα </a:t>
            </a:r>
            <a:r>
              <a:rPr lang="en-US" sz="2000" dirty="0"/>
              <a:t>streaming </a:t>
            </a:r>
            <a:r>
              <a:rPr lang="el-GR" sz="2000" dirty="0"/>
              <a:t>δεδομένα φθάνουν συνεχώς από διάφορες πηγές με μικρά μηνύματα</a:t>
            </a:r>
          </a:p>
          <a:p>
            <a:r>
              <a:rPr lang="el-GR" sz="2000" dirty="0"/>
              <a:t>Υπάρχουν πολλές εφαρμογές της </a:t>
            </a:r>
            <a:r>
              <a:rPr lang="en-US" sz="2000" dirty="0"/>
              <a:t>streaming </a:t>
            </a:r>
            <a:r>
              <a:rPr lang="el-GR" sz="2000" dirty="0"/>
              <a:t>τεχνολογίας (παρακολούθηση αισθητήρων, έλεγχος </a:t>
            </a:r>
            <a:r>
              <a:rPr lang="en-US" sz="2000" dirty="0"/>
              <a:t>logs, </a:t>
            </a:r>
            <a:r>
              <a:rPr lang="el-GR" sz="2000" dirty="0"/>
              <a:t>παρακολούθηση χρηματοοικονομικών αγορών κ.α.)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80AFA-DEF2-E34E-A66C-041532F03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Λογισμικά ανάλυσης </a:t>
            </a:r>
            <a:r>
              <a:rPr lang="en-US" sz="2000" dirty="0"/>
              <a:t>streams</a:t>
            </a:r>
            <a:endParaRPr lang="el-GR" sz="2000" dirty="0"/>
          </a:p>
          <a:p>
            <a:pPr lvl="1"/>
            <a:r>
              <a:rPr lang="en-US" sz="2000" dirty="0"/>
              <a:t>Flink</a:t>
            </a:r>
          </a:p>
          <a:p>
            <a:pPr lvl="1"/>
            <a:r>
              <a:rPr lang="en-US" sz="2000" dirty="0"/>
              <a:t>Storm</a:t>
            </a:r>
          </a:p>
          <a:p>
            <a:pPr lvl="1"/>
            <a:r>
              <a:rPr lang="en-US" sz="2000" dirty="0"/>
              <a:t>Kafka</a:t>
            </a:r>
          </a:p>
          <a:p>
            <a:pPr lvl="1"/>
            <a:r>
              <a:rPr lang="en-US" sz="2000" dirty="0"/>
              <a:t>Spark </a:t>
            </a:r>
          </a:p>
          <a:p>
            <a:pPr lvl="1"/>
            <a:r>
              <a:rPr lang="en-US" sz="2000" dirty="0" err="1"/>
              <a:t>Samza</a:t>
            </a:r>
            <a:endParaRPr lang="en-US" sz="2000" dirty="0"/>
          </a:p>
          <a:p>
            <a:pPr lvl="1"/>
            <a:r>
              <a:rPr lang="en-US" sz="2000" dirty="0"/>
              <a:t>Kinesis</a:t>
            </a:r>
          </a:p>
          <a:p>
            <a:pPr lvl="1"/>
            <a:r>
              <a:rPr lang="en-US" sz="2000" dirty="0"/>
              <a:t>…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17295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l-GR" sz="3400" dirty="0"/>
              <a:t>Εξέλιξη του</a:t>
            </a:r>
            <a:r>
              <a:rPr lang="en-US" sz="3400" dirty="0"/>
              <a:t> </a:t>
            </a:r>
            <a:r>
              <a:rPr lang="el-GR" sz="3400" dirty="0"/>
              <a:t>μοντέλου επεξεργασίας στο </a:t>
            </a:r>
            <a:r>
              <a:rPr lang="en-US" sz="3400" dirty="0"/>
              <a:t>Apache Spark</a:t>
            </a:r>
            <a:endParaRPr lang="el-GR" sz="34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RDD (Resilient Distributed Datasets)</a:t>
            </a:r>
          </a:p>
          <a:p>
            <a:r>
              <a:rPr lang="en-US" sz="2000" dirty="0"/>
              <a:t>Spark 1.3 </a:t>
            </a:r>
            <a:r>
              <a:rPr lang="en-US" sz="2000" dirty="0">
                <a:sym typeface="Wingdings" panose="05000000000000000000" pitchFamily="2" charset="2"/>
              </a:rPr>
              <a:t></a:t>
            </a:r>
            <a:r>
              <a:rPr lang="en-US" sz="2000" dirty="0"/>
              <a:t> </a:t>
            </a:r>
            <a:r>
              <a:rPr lang="en-US" sz="2000" dirty="0" err="1"/>
              <a:t>DataFrame</a:t>
            </a:r>
            <a:r>
              <a:rPr lang="en-US" sz="2000" dirty="0"/>
              <a:t> API (</a:t>
            </a:r>
            <a:r>
              <a:rPr lang="el-GR" sz="2000" dirty="0"/>
              <a:t>χρησιμοποιεί μια </a:t>
            </a:r>
            <a:r>
              <a:rPr lang="el-GR" sz="2000" dirty="0" err="1"/>
              <a:t>ειδικ</a:t>
            </a:r>
            <a:r>
              <a:rPr lang="en-US" sz="2000" dirty="0" err="1"/>
              <a:t>ή</a:t>
            </a:r>
            <a:r>
              <a:rPr lang="en-US" sz="2000" dirty="0"/>
              <a:t> </a:t>
            </a:r>
            <a:r>
              <a:rPr lang="el-GR" sz="2000" dirty="0"/>
              <a:t>γλώσσα ερωτημάτων </a:t>
            </a:r>
            <a:r>
              <a:rPr lang="en-US" sz="2000" dirty="0"/>
              <a:t>– query language – </a:t>
            </a:r>
            <a:r>
              <a:rPr lang="el-GR" sz="2000" dirty="0"/>
              <a:t>για να χειρίζεται τα δεδομένα ταχύτερα σε σχέση με τα </a:t>
            </a:r>
            <a:r>
              <a:rPr lang="en-US" sz="2000" dirty="0"/>
              <a:t>RDD)</a:t>
            </a:r>
          </a:p>
          <a:p>
            <a:r>
              <a:rPr lang="en-US" sz="2000" dirty="0"/>
              <a:t>Spark 1.6 </a:t>
            </a: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en-US" sz="2000" dirty="0" err="1"/>
              <a:t>DataSet</a:t>
            </a:r>
            <a:r>
              <a:rPr lang="en-US" sz="2000" dirty="0"/>
              <a:t> API (</a:t>
            </a:r>
            <a:r>
              <a:rPr lang="el-GR" sz="2000" dirty="0"/>
              <a:t>δημιουργεί </a:t>
            </a:r>
            <a:r>
              <a:rPr lang="en-US" sz="2000" dirty="0"/>
              <a:t>query plans </a:t>
            </a:r>
            <a:r>
              <a:rPr lang="el-GR" sz="2000" dirty="0"/>
              <a:t>για την εκτέλεση των ερωτημάτων, ταχύτερο σε σχέση με τα </a:t>
            </a:r>
            <a:r>
              <a:rPr lang="en-US" sz="2000" dirty="0"/>
              <a:t>RDDs)</a:t>
            </a:r>
            <a:endParaRPr lang="el-GR" sz="2000" dirty="0"/>
          </a:p>
          <a:p>
            <a:r>
              <a:rPr lang="en-US" sz="2000" dirty="0"/>
              <a:t>Spark 2.0 </a:t>
            </a:r>
            <a:r>
              <a:rPr lang="en-US" sz="2000" dirty="0">
                <a:sym typeface="Wingdings" panose="05000000000000000000" pitchFamily="2" charset="2"/>
              </a:rPr>
              <a:t> Structured APIs (Datasets, </a:t>
            </a:r>
            <a:r>
              <a:rPr lang="en-US" sz="2000" dirty="0" err="1">
                <a:sym typeface="Wingdings" panose="05000000000000000000" pitchFamily="2" charset="2"/>
              </a:rPr>
              <a:t>DataFrames</a:t>
            </a:r>
            <a:r>
              <a:rPr lang="en-US" sz="2000" dirty="0">
                <a:sym typeface="Wingdings" panose="05000000000000000000" pitchFamily="2" charset="2"/>
              </a:rPr>
              <a:t>, SQL tables and views) – Schemas</a:t>
            </a:r>
            <a:endParaRPr lang="el-GR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Spark 3.0  adaptive query execution; dynamic partition pruning; ANSI SQL compliance; improvements in pandas APIs; new UI for structured streaming; up to 40x speedups for calling R user-defined functions </a:t>
            </a:r>
          </a:p>
          <a:p>
            <a:r>
              <a:rPr lang="en-US" sz="2000" dirty="0">
                <a:sym typeface="Wingdings" panose="05000000000000000000" pitchFamily="2" charset="2"/>
              </a:rPr>
              <a:t>Spark 4.0  more aggressive runtime re-optimization; strengthen pandas/Arrow-based Python integration; reduce JVM–Python overhead; accelerator-aware scheduler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052F223-18B9-8EB4-A10B-E28F2AAE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72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769028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E6A387E-7BF2-4A78-913E-E5D9A861C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Spark’s APIs</a:t>
            </a:r>
            <a:endParaRPr lang="el-GR" dirty="0"/>
          </a:p>
        </p:txBody>
      </p:sp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E08E23AC-5111-47D1-87DD-8DCCB0ECF8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381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581DC579-9FC0-0E56-BE78-E199DBD1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73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42395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Απόδοση του </a:t>
            </a:r>
            <a:r>
              <a:rPr lang="en-US" dirty="0"/>
              <a:t>Apache Spark (</a:t>
            </a:r>
            <a:r>
              <a:rPr lang="en-US" dirty="0" err="1"/>
              <a:t>GraySortMetric</a:t>
            </a:r>
            <a:r>
              <a:rPr lang="en-US" dirty="0"/>
              <a:t>, </a:t>
            </a:r>
            <a:r>
              <a:rPr lang="en-US" dirty="0" err="1"/>
              <a:t>CloudSortMetric</a:t>
            </a:r>
            <a:r>
              <a:rPr lang="en-US" dirty="0"/>
              <a:t>, TPC-DS 30TB)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5569" y="1690688"/>
            <a:ext cx="3406861" cy="4351338"/>
          </a:xfrm>
          <a:prstGeom prst="rect">
            <a:avLst/>
          </a:prstGeom>
        </p:spPr>
      </p:pic>
      <p:pic>
        <p:nvPicPr>
          <p:cNvPr id="7" name="Θέση περιεχομένου 6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32648" y="1591416"/>
            <a:ext cx="5181600" cy="2558240"/>
          </a:xfrm>
          <a:prstGeom prst="rect">
            <a:avLst/>
          </a:prstGeom>
        </p:spPr>
      </p:pic>
      <p:sp>
        <p:nvSpPr>
          <p:cNvPr id="6" name="Ορθογώνιο 5"/>
          <p:cNvSpPr/>
          <p:nvPr/>
        </p:nvSpPr>
        <p:spPr>
          <a:xfrm>
            <a:off x="1695795" y="6181095"/>
            <a:ext cx="34366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100" dirty="0">
                <a:hlinkClick r:id="rId6"/>
              </a:rPr>
              <a:t>https://databricks.com/blog/2014/11/05/spark-officially-sets-a-new-record-in-large-scale-sorting.html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8" name="Ορθογώνιο 7"/>
          <p:cNvSpPr/>
          <p:nvPr/>
        </p:nvSpPr>
        <p:spPr>
          <a:xfrm>
            <a:off x="6172200" y="4050383"/>
            <a:ext cx="469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200" dirty="0">
                <a:hlinkClick r:id="rId7"/>
              </a:rPr>
              <a:t>https://databricks.com/blog/2016/11/14/setting-new-world-record-apache-spark.html</a:t>
            </a:r>
            <a:r>
              <a:rPr lang="en-US" sz="1200" dirty="0"/>
              <a:t> </a:t>
            </a:r>
            <a:endParaRPr lang="el-GR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725569" y="1829757"/>
            <a:ext cx="1180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GraySort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2014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Θέση αριθμού διαφάνειας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74</a:t>
            </a:fld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262A8-AFB4-4788-8D40-484C906336DF}"/>
              </a:ext>
            </a:extLst>
          </p:cNvPr>
          <p:cNvSpPr txBox="1"/>
          <p:nvPr/>
        </p:nvSpPr>
        <p:spPr>
          <a:xfrm>
            <a:off x="5893096" y="4843446"/>
            <a:ext cx="6095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B3139"/>
                </a:solidFill>
                <a:effectLst/>
                <a:latin typeface="DM Sans"/>
              </a:rPr>
              <a:t>Spark 3.0 performed roughly 2x better than Spark 2.4 in total runtime for 30TB TPC-DS benchmark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331CF1-F6C0-4816-9E26-54C233934181}"/>
              </a:ext>
            </a:extLst>
          </p:cNvPr>
          <p:cNvSpPr txBox="1"/>
          <p:nvPr/>
        </p:nvSpPr>
        <p:spPr>
          <a:xfrm>
            <a:off x="5936326" y="5424643"/>
            <a:ext cx="58677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100" dirty="0">
                <a:hlinkClick r:id="rId8"/>
              </a:rPr>
              <a:t>https://databricks.com/blog/2020/06/18/introducing-apache-spark-3-0-now-available-in-databricks-runtime-7-0.html</a:t>
            </a:r>
            <a:r>
              <a:rPr lang="en-US" sz="1100" dirty="0"/>
              <a:t> </a:t>
            </a:r>
            <a:r>
              <a:rPr lang="el-GR" sz="1100" dirty="0"/>
              <a:t> </a:t>
            </a: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D3BA793E-4A20-4922-AFB3-E5D0A789F672}"/>
              </a:ext>
            </a:extLst>
          </p:cNvPr>
          <p:cNvSpPr/>
          <p:nvPr/>
        </p:nvSpPr>
        <p:spPr>
          <a:xfrm>
            <a:off x="989176" y="1554588"/>
            <a:ext cx="5854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21C6EC95-FF4E-4601-A530-B058626021AC}"/>
              </a:ext>
            </a:extLst>
          </p:cNvPr>
          <p:cNvSpPr/>
          <p:nvPr/>
        </p:nvSpPr>
        <p:spPr>
          <a:xfrm>
            <a:off x="5342674" y="1560421"/>
            <a:ext cx="5613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F06D9E79-5BD8-4049-8619-E9BC491CDF7A}"/>
              </a:ext>
            </a:extLst>
          </p:cNvPr>
          <p:cNvSpPr/>
          <p:nvPr/>
        </p:nvSpPr>
        <p:spPr>
          <a:xfrm>
            <a:off x="5350688" y="4932200"/>
            <a:ext cx="553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36388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A4C8-13B0-2F2C-39BF-E1598988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Spark – Quick Start</a:t>
            </a:r>
            <a:endParaRPr lang="en-GR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02126E3-3D4D-7F4F-F8F5-4A0519614E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92" y="1735931"/>
            <a:ext cx="4903356" cy="45307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5DC8F-CA05-592C-3DF6-C62D6612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75</a:t>
            </a:fld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28BB1-67B2-5BD1-60DD-DAC413A68C03}"/>
              </a:ext>
            </a:extLst>
          </p:cNvPr>
          <p:cNvSpPr txBox="1"/>
          <p:nvPr/>
        </p:nvSpPr>
        <p:spPr>
          <a:xfrm>
            <a:off x="6795247" y="3870489"/>
            <a:ext cx="4105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R" sz="1400" dirty="0">
                <a:hlinkClick r:id="rId4"/>
              </a:rPr>
              <a:t>https://spark.apache.org/docs/latest/quick-start.html</a:t>
            </a:r>
            <a:r>
              <a:rPr lang="en-G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61974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2520-2B75-76EB-EF1F-A4181B51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Εγκατάσταση τοπικά του </a:t>
            </a:r>
            <a:r>
              <a:rPr lang="en-US" dirty="0"/>
              <a:t>Apache Spark (4.0.1</a:t>
            </a:r>
            <a:r>
              <a:rPr lang="el-GR" dirty="0"/>
              <a:t> </a:t>
            </a:r>
            <a:r>
              <a:rPr lang="en-US" dirty="0"/>
              <a:t>Sep 06 2025) </a:t>
            </a:r>
            <a:r>
              <a:rPr lang="el-GR" dirty="0"/>
              <a:t>σε </a:t>
            </a:r>
            <a:r>
              <a:rPr lang="en-US" dirty="0"/>
              <a:t>Windows 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C32DA-8D51-460D-02C0-BBC878A578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l-GR" dirty="0" err="1"/>
              <a:t>Εγκατ</a:t>
            </a:r>
            <a:r>
              <a:rPr lang="en-GR" dirty="0"/>
              <a:t>ά</a:t>
            </a:r>
            <a:r>
              <a:rPr lang="el-GR" dirty="0" err="1"/>
              <a:t>σταση</a:t>
            </a:r>
            <a:r>
              <a:rPr lang="el-GR" dirty="0"/>
              <a:t> των:</a:t>
            </a:r>
            <a:endParaRPr lang="en-GR" dirty="0"/>
          </a:p>
          <a:p>
            <a:pPr lvl="1"/>
            <a:r>
              <a:rPr lang="en-GR" dirty="0"/>
              <a:t>JDK 17 έ</a:t>
            </a:r>
            <a:r>
              <a:rPr lang="el-GR" dirty="0"/>
              <a:t>ως </a:t>
            </a:r>
            <a:r>
              <a:rPr lang="en-GR" dirty="0"/>
              <a:t>JDK 21</a:t>
            </a:r>
            <a:endParaRPr lang="el-GR" dirty="0"/>
          </a:p>
          <a:p>
            <a:pPr lvl="1"/>
            <a:r>
              <a:rPr lang="en-US" dirty="0"/>
              <a:t>Python 3.11</a:t>
            </a:r>
          </a:p>
          <a:p>
            <a:pPr lvl="1"/>
            <a:r>
              <a:rPr lang="en-US" dirty="0"/>
              <a:t>Spark binaries (</a:t>
            </a:r>
            <a:r>
              <a:rPr lang="en-GB" dirty="0">
                <a:hlinkClick r:id="rId2"/>
              </a:rPr>
              <a:t>spark-4.0.1-bin-hadoop3.tgz</a:t>
            </a:r>
            <a:r>
              <a:rPr lang="en-GB" dirty="0"/>
              <a:t>) – </a:t>
            </a:r>
            <a:r>
              <a:rPr lang="el-GR" dirty="0"/>
              <a:t>εξαγωγή στο </a:t>
            </a:r>
            <a:r>
              <a:rPr lang="en-US" dirty="0"/>
              <a:t>C:\spark\spark-401</a:t>
            </a:r>
            <a:endParaRPr lang="en-GB" dirty="0"/>
          </a:p>
          <a:p>
            <a:pPr lvl="1"/>
            <a:r>
              <a:rPr lang="en-GB" dirty="0"/>
              <a:t>Hadoop </a:t>
            </a:r>
            <a:r>
              <a:rPr lang="en-GB" dirty="0" err="1"/>
              <a:t>WinUtils</a:t>
            </a:r>
            <a:r>
              <a:rPr lang="en-GB" dirty="0"/>
              <a:t> (</a:t>
            </a:r>
            <a:r>
              <a:rPr lang="en-GB" dirty="0">
                <a:hlinkClick r:id="rId3"/>
              </a:rPr>
              <a:t>3</a:t>
            </a:r>
            <a:r>
              <a:rPr lang="en-GB" baseline="30000" dirty="0">
                <a:hlinkClick r:id="rId3"/>
              </a:rPr>
              <a:t>rd</a:t>
            </a:r>
            <a:r>
              <a:rPr lang="en-GB" dirty="0">
                <a:hlinkClick r:id="rId3"/>
              </a:rPr>
              <a:t> party</a:t>
            </a:r>
            <a:r>
              <a:rPr lang="en-GB" dirty="0"/>
              <a:t>)</a:t>
            </a:r>
            <a:r>
              <a:rPr lang="el-GR" dirty="0"/>
              <a:t> – εξαγωγή του </a:t>
            </a:r>
            <a:r>
              <a:rPr lang="en-US" dirty="0"/>
              <a:t>hadoop-3.3.6 </a:t>
            </a:r>
            <a:r>
              <a:rPr lang="el-GR" dirty="0" err="1"/>
              <a:t>καταλ</a:t>
            </a:r>
            <a:r>
              <a:rPr lang="en-US" dirty="0"/>
              <a:t>ό</a:t>
            </a:r>
            <a:r>
              <a:rPr lang="el-GR" dirty="0" err="1"/>
              <a:t>γου</a:t>
            </a:r>
            <a:r>
              <a:rPr lang="el-GR" dirty="0"/>
              <a:t> στο </a:t>
            </a:r>
            <a:r>
              <a:rPr lang="en-US" dirty="0"/>
              <a:t>C:\spark\</a:t>
            </a:r>
            <a:r>
              <a:rPr lang="en-US" dirty="0" err="1"/>
              <a:t>winutils</a:t>
            </a:r>
            <a:r>
              <a:rPr lang="en-US" dirty="0"/>
              <a:t> </a:t>
            </a:r>
          </a:p>
          <a:p>
            <a:pPr lvl="1"/>
            <a:r>
              <a:rPr lang="en-GR" dirty="0"/>
              <a:t>Visual Studio Code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0DE3BD-F606-63FB-6138-D677B4D821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l-GR" dirty="0"/>
              <a:t>Νέες μεταβλητές περιβάλλοντος </a:t>
            </a:r>
            <a:r>
              <a:rPr lang="en-US" dirty="0"/>
              <a:t>(e</a:t>
            </a:r>
            <a:r>
              <a:rPr lang="en-GB" dirty="0" err="1"/>
              <a:t>nvironment</a:t>
            </a:r>
            <a:r>
              <a:rPr lang="en-GB" dirty="0"/>
              <a:t> variables):</a:t>
            </a:r>
          </a:p>
          <a:p>
            <a:pPr lvl="1"/>
            <a:r>
              <a:rPr lang="en-GB" dirty="0"/>
              <a:t>SPARK_HOME</a:t>
            </a:r>
          </a:p>
          <a:p>
            <a:pPr lvl="2"/>
            <a:r>
              <a:rPr lang="en-GB" dirty="0"/>
              <a:t>C:\spark\spark-401</a:t>
            </a:r>
          </a:p>
          <a:p>
            <a:pPr lvl="1"/>
            <a:r>
              <a:rPr lang="en-GB" dirty="0"/>
              <a:t>HADOOP_HOME</a:t>
            </a:r>
          </a:p>
          <a:p>
            <a:pPr lvl="2"/>
            <a:r>
              <a:rPr lang="en-GB" dirty="0"/>
              <a:t>C:\spark\</a:t>
            </a:r>
            <a:r>
              <a:rPr lang="en-GB" dirty="0" err="1"/>
              <a:t>winutils</a:t>
            </a:r>
            <a:endParaRPr lang="en-GB" dirty="0"/>
          </a:p>
          <a:p>
            <a:pPr lvl="1"/>
            <a:r>
              <a:rPr lang="en-GB" dirty="0"/>
              <a:t>PYSPARK_PYTHON</a:t>
            </a:r>
          </a:p>
          <a:p>
            <a:pPr lvl="2"/>
            <a:r>
              <a:rPr lang="el-GR" dirty="0"/>
              <a:t>διαδρομή προς το </a:t>
            </a:r>
            <a:r>
              <a:rPr lang="en-GB" dirty="0" err="1"/>
              <a:t>python.exe</a:t>
            </a:r>
            <a:r>
              <a:rPr lang="el-GR" dirty="0"/>
              <a:t> της έκδοσης </a:t>
            </a:r>
            <a:r>
              <a:rPr lang="en-US" dirty="0"/>
              <a:t>Python </a:t>
            </a:r>
            <a:r>
              <a:rPr lang="el-GR" dirty="0"/>
              <a:t>που χρησιμοποιείται, π.χ. </a:t>
            </a:r>
            <a:endParaRPr lang="en-GB" dirty="0"/>
          </a:p>
          <a:p>
            <a:pPr lvl="1"/>
            <a:r>
              <a:rPr lang="en-GB" dirty="0"/>
              <a:t>PYTHON_PATH</a:t>
            </a:r>
            <a:endParaRPr lang="el-GR" dirty="0"/>
          </a:p>
          <a:p>
            <a:pPr lvl="2"/>
            <a:endParaRPr lang="el-GR" dirty="0"/>
          </a:p>
          <a:p>
            <a:r>
              <a:rPr lang="el-GR" dirty="0" err="1"/>
              <a:t>Προσθ</a:t>
            </a:r>
            <a:r>
              <a:rPr lang="en-US" dirty="0" err="1"/>
              <a:t>ή</a:t>
            </a:r>
            <a:r>
              <a:rPr lang="el-GR" dirty="0" err="1"/>
              <a:t>κη</a:t>
            </a:r>
            <a:r>
              <a:rPr lang="el-GR" dirty="0"/>
              <a:t> στο </a:t>
            </a:r>
            <a:r>
              <a:rPr lang="en-US" dirty="0"/>
              <a:t>PATH</a:t>
            </a:r>
            <a:r>
              <a:rPr lang="el-GR" dirty="0"/>
              <a:t> των:</a:t>
            </a:r>
          </a:p>
          <a:p>
            <a:pPr lvl="2"/>
            <a:r>
              <a:rPr lang="en-GB" dirty="0"/>
              <a:t>C:\spark\spark-401\bin</a:t>
            </a:r>
          </a:p>
          <a:p>
            <a:pPr lvl="2"/>
            <a:r>
              <a:rPr lang="en-GB" dirty="0"/>
              <a:t>C:\spark\</a:t>
            </a:r>
            <a:r>
              <a:rPr lang="en-GB" dirty="0" err="1"/>
              <a:t>winutils</a:t>
            </a:r>
            <a:r>
              <a:rPr lang="el-GR" dirty="0"/>
              <a:t>\</a:t>
            </a:r>
            <a:r>
              <a:rPr lang="en-US" dirty="0"/>
              <a:t>bin</a:t>
            </a:r>
            <a:endParaRPr lang="en-GB" dirty="0"/>
          </a:p>
          <a:p>
            <a:endParaRPr lang="en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72305-3B44-92C6-EFA8-3E27DC7D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811986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A831-8A43-9A93-C2B3-AC4B8638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Databricks free edition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5C7BD0-DA16-F68D-7500-A2901ECF84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43885"/>
            <a:ext cx="5181600" cy="325356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145D0-C314-CF9B-9824-CD37F6C554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32597-6241-4364-9CE2-7C5D5833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77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8E87D-BED4-9152-0297-CA632B82B04E}"/>
              </a:ext>
            </a:extLst>
          </p:cNvPr>
          <p:cNvSpPr txBox="1"/>
          <p:nvPr/>
        </p:nvSpPr>
        <p:spPr>
          <a:xfrm>
            <a:off x="838200" y="5681312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dirty="0">
                <a:hlinkClick r:id="rId3"/>
              </a:rPr>
              <a:t>https://www.databricks.com/learn/free-edition</a:t>
            </a:r>
            <a:r>
              <a:rPr lang="en-G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48052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DDBA-8760-F530-12A8-6DBF10CE7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Βιβλιογραφ</a:t>
            </a:r>
            <a:r>
              <a:rPr lang="en-GR"/>
              <a:t>ί</a:t>
            </a:r>
            <a:r>
              <a:rPr lang="el-GR"/>
              <a:t>α – αναφορές</a:t>
            </a:r>
            <a:r>
              <a:rPr lang="en-US"/>
              <a:t> (1/2)</a:t>
            </a:r>
            <a:endParaRPr lang="en-G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3859B-A005-7353-DB4B-DCF8C0899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4" y="1825623"/>
            <a:ext cx="8219873" cy="5285295"/>
          </a:xfrm>
        </p:spPr>
        <p:txBody>
          <a:bodyPr>
            <a:normAutofit fontScale="47500" lnSpcReduction="20000"/>
          </a:bodyPr>
          <a:lstStyle/>
          <a:p>
            <a:r>
              <a:rPr lang="en-GB" b="0" i="0" dirty="0" err="1">
                <a:solidFill>
                  <a:srgbClr val="222222"/>
                </a:solidFill>
                <a:effectLst/>
              </a:rPr>
              <a:t>Demirbaga</a:t>
            </a:r>
            <a:r>
              <a:rPr lang="en-GB" b="0" i="0" dirty="0">
                <a:solidFill>
                  <a:srgbClr val="222222"/>
                </a:solidFill>
                <a:effectLst/>
              </a:rPr>
              <a:t>, Ümit, </a:t>
            </a:r>
            <a:r>
              <a:rPr lang="en-GB" b="0" i="0" dirty="0" err="1">
                <a:solidFill>
                  <a:srgbClr val="222222"/>
                </a:solidFill>
                <a:effectLst/>
              </a:rPr>
              <a:t>Gagangeet</a:t>
            </a:r>
            <a:r>
              <a:rPr lang="en-GB" b="0" i="0" dirty="0">
                <a:solidFill>
                  <a:srgbClr val="222222"/>
                </a:solidFill>
                <a:effectLst/>
              </a:rPr>
              <a:t> Singh Aujla, Anish Jindal, and Oğuzhan </a:t>
            </a:r>
            <a:r>
              <a:rPr lang="en-GB" b="0" i="0" dirty="0" err="1">
                <a:solidFill>
                  <a:srgbClr val="222222"/>
                </a:solidFill>
                <a:effectLst/>
              </a:rPr>
              <a:t>Kalyon</a:t>
            </a:r>
            <a:r>
              <a:rPr lang="en-GB" b="0" i="0" dirty="0">
                <a:solidFill>
                  <a:srgbClr val="222222"/>
                </a:solidFill>
                <a:effectLst/>
              </a:rPr>
              <a:t>. </a:t>
            </a:r>
            <a:r>
              <a:rPr lang="en-GB" b="0" i="1" dirty="0">
                <a:solidFill>
                  <a:srgbClr val="222222"/>
                </a:solidFill>
                <a:effectLst/>
              </a:rPr>
              <a:t>Big data analytics: theory, techniques, platforms, and applications</a:t>
            </a:r>
            <a:r>
              <a:rPr lang="en-GB" b="0" i="0" dirty="0">
                <a:solidFill>
                  <a:srgbClr val="222222"/>
                </a:solidFill>
                <a:effectLst/>
              </a:rPr>
              <a:t>. Springer Nature, 2024. </a:t>
            </a:r>
            <a:r>
              <a:rPr lang="en-GB" b="0" i="0" dirty="0">
                <a:solidFill>
                  <a:srgbClr val="222222"/>
                </a:solidFill>
                <a:effectLst/>
                <a:hlinkClick r:id="rId3"/>
              </a:rPr>
              <a:t>https://</a:t>
            </a:r>
            <a:r>
              <a:rPr lang="en-GB" b="0" i="0" dirty="0" err="1">
                <a:solidFill>
                  <a:srgbClr val="222222"/>
                </a:solidFill>
                <a:effectLst/>
                <a:hlinkClick r:id="rId3"/>
              </a:rPr>
              <a:t>link.springer.com</a:t>
            </a:r>
            <a:r>
              <a:rPr lang="en-GB" b="0" i="0" dirty="0">
                <a:solidFill>
                  <a:srgbClr val="222222"/>
                </a:solidFill>
                <a:effectLst/>
                <a:hlinkClick r:id="rId3"/>
              </a:rPr>
              <a:t>/book/10.1007/978-3-031-55639-5</a:t>
            </a:r>
            <a:endParaRPr lang="en-GB" dirty="0"/>
          </a:p>
          <a:p>
            <a:r>
              <a:rPr lang="en-GB" dirty="0"/>
              <a:t>Digital Transformation Acceleration Through Artificial Intelligence. By Prashant Thomas </a:t>
            </a:r>
            <a:r>
              <a:rPr lang="en-GR" dirty="0">
                <a:hlinkClick r:id="rId4"/>
              </a:rPr>
              <a:t>https://www.linkedin.com/pulse/digital-transformation-acceleration-through-prashant-thomas/</a:t>
            </a:r>
            <a:r>
              <a:rPr lang="en-GR" dirty="0"/>
              <a:t> </a:t>
            </a:r>
          </a:p>
          <a:p>
            <a:r>
              <a:rPr lang="en-GB" dirty="0"/>
              <a:t>Why Software Is Eating the World.</a:t>
            </a:r>
            <a:r>
              <a:rPr lang="el-GR" dirty="0"/>
              <a:t> </a:t>
            </a:r>
            <a:r>
              <a:rPr lang="en-US" dirty="0"/>
              <a:t>By </a:t>
            </a:r>
            <a:r>
              <a:rPr lang="en-GB" dirty="0"/>
              <a:t>Marc Andreessen </a:t>
            </a:r>
            <a:r>
              <a:rPr lang="en-GB" dirty="0">
                <a:hlinkClick r:id="rId5"/>
              </a:rPr>
              <a:t>https://a16z.com/why-software-is-eating-the-world/</a:t>
            </a:r>
            <a:r>
              <a:rPr lang="el-GR" dirty="0"/>
              <a:t> </a:t>
            </a:r>
          </a:p>
          <a:p>
            <a:r>
              <a:rPr lang="en-GB" i="0" dirty="0">
                <a:solidFill>
                  <a:srgbClr val="0A0A0A"/>
                </a:solidFill>
                <a:effectLst/>
              </a:rPr>
              <a:t>10 years later, software really did eat the world. By Roberto Torres </a:t>
            </a:r>
            <a:r>
              <a:rPr lang="en-GB" i="0" dirty="0">
                <a:solidFill>
                  <a:srgbClr val="0A0A0A"/>
                </a:solidFill>
                <a:effectLst/>
                <a:hlinkClick r:id="rId6"/>
              </a:rPr>
              <a:t>https://www.ciodive.com/news/software-industry-marc-andreessen/605301/</a:t>
            </a:r>
            <a:endParaRPr lang="en-GB" i="0" dirty="0">
              <a:solidFill>
                <a:srgbClr val="0A0A0A"/>
              </a:solidFill>
              <a:effectLst/>
            </a:endParaRPr>
          </a:p>
          <a:p>
            <a:r>
              <a:rPr lang="en-GB" dirty="0">
                <a:solidFill>
                  <a:srgbClr val="0A0A0A"/>
                </a:solidFill>
              </a:rPr>
              <a:t>The techno-optimist manifesto </a:t>
            </a:r>
            <a:r>
              <a:rPr lang="en-GB" dirty="0">
                <a:solidFill>
                  <a:srgbClr val="0A0A0A"/>
                </a:solidFill>
                <a:hlinkClick r:id="rId7"/>
              </a:rPr>
              <a:t>https://a16z.com/</a:t>
            </a:r>
            <a:r>
              <a:rPr lang="en-GB" dirty="0">
                <a:solidFill>
                  <a:srgbClr val="0A0A0A"/>
                </a:solidFill>
              </a:rPr>
              <a:t> </a:t>
            </a:r>
          </a:p>
          <a:p>
            <a:r>
              <a:rPr lang="en-GB" dirty="0">
                <a:solidFill>
                  <a:srgbClr val="0A0A0A"/>
                </a:solidFill>
              </a:rPr>
              <a:t>How KODAK failed. By </a:t>
            </a:r>
            <a:r>
              <a:rPr lang="en-GB" dirty="0" err="1">
                <a:solidFill>
                  <a:srgbClr val="0A0A0A"/>
                </a:solidFill>
              </a:rPr>
              <a:t>Chunka</a:t>
            </a:r>
            <a:r>
              <a:rPr lang="en-GB" dirty="0">
                <a:solidFill>
                  <a:srgbClr val="0A0A0A"/>
                </a:solidFill>
              </a:rPr>
              <a:t> Mui </a:t>
            </a:r>
            <a:r>
              <a:rPr lang="en-GB" dirty="0">
                <a:solidFill>
                  <a:srgbClr val="0A0A0A"/>
                </a:solidFill>
                <a:hlinkClick r:id="rId8"/>
              </a:rPr>
              <a:t>https://www.forbes.com/sites/chunkamui/2012/01/18/how-kodak-failed/</a:t>
            </a:r>
            <a:r>
              <a:rPr lang="en-GB" dirty="0">
                <a:solidFill>
                  <a:srgbClr val="0A0A0A"/>
                </a:solidFill>
              </a:rPr>
              <a:t> </a:t>
            </a:r>
          </a:p>
          <a:p>
            <a:r>
              <a:rPr lang="en-GB" i="0" dirty="0">
                <a:solidFill>
                  <a:srgbClr val="0A0A0A"/>
                </a:solidFill>
                <a:effectLst/>
              </a:rPr>
              <a:t>Kodak’s Downfall Wasn’t About Technology. By Scott D. Anthony </a:t>
            </a:r>
            <a:r>
              <a:rPr lang="en-GB" i="0" dirty="0">
                <a:solidFill>
                  <a:srgbClr val="0A0A0A"/>
                </a:solidFill>
                <a:effectLst/>
                <a:hlinkClick r:id="rId9"/>
              </a:rPr>
              <a:t>https://hbr.org/2016/07/kodaks-downfall-wasnt-about-technology</a:t>
            </a:r>
            <a:r>
              <a:rPr lang="en-GB" i="0" dirty="0">
                <a:solidFill>
                  <a:srgbClr val="0A0A0A"/>
                </a:solidFill>
                <a:effectLst/>
              </a:rPr>
              <a:t> </a:t>
            </a:r>
          </a:p>
          <a:p>
            <a:r>
              <a:rPr lang="en-GB" dirty="0"/>
              <a:t>Beyond Metcalfe’s Law for Network Effects. By Andrew Chen </a:t>
            </a:r>
            <a:r>
              <a:rPr lang="en-GB" dirty="0">
                <a:hlinkClick r:id="rId10"/>
              </a:rPr>
              <a:t>https://a16z.com/beyond-metcalfes-law-for-network-effects/</a:t>
            </a:r>
            <a:r>
              <a:rPr lang="en-GB" dirty="0"/>
              <a:t> </a:t>
            </a:r>
          </a:p>
          <a:p>
            <a:r>
              <a:rPr lang="en-GB" dirty="0"/>
              <a:t>How Long Does It Take to Hit 50 Million Users? By Jeff Desjardins </a:t>
            </a:r>
            <a:r>
              <a:rPr lang="en-GB" dirty="0">
                <a:hlinkClick r:id="rId11"/>
              </a:rPr>
              <a:t>https://www.visualcapitalist.com/how-long-does-it-take-to-hit-50-million-users/</a:t>
            </a:r>
            <a:r>
              <a:rPr lang="en-GB" dirty="0"/>
              <a:t> </a:t>
            </a:r>
          </a:p>
          <a:p>
            <a:r>
              <a:rPr lang="en-GB" dirty="0"/>
              <a:t>Cray 1 Supercomputer Performance Comparisons With Home Computers Phones and Tablets. By </a:t>
            </a:r>
            <a:r>
              <a:rPr lang="en-GB" dirty="0">
                <a:solidFill>
                  <a:srgbClr val="000000"/>
                </a:solidFill>
              </a:rPr>
              <a:t>Roy Longbottom </a:t>
            </a:r>
            <a:r>
              <a:rPr lang="en-GB" dirty="0">
                <a:hlinkClick r:id="rId12"/>
              </a:rPr>
              <a:t>http://www.roylongbottom.org.uk/Cray%201%20Supercomputer%20Performance%20Comparisons%20With%20Home%20Computers%20Phones%20and%20Tablets.htm</a:t>
            </a:r>
            <a:r>
              <a:rPr lang="el-GR" dirty="0"/>
              <a:t> </a:t>
            </a:r>
            <a:endParaRPr lang="en-US" dirty="0"/>
          </a:p>
          <a:p>
            <a:r>
              <a:rPr lang="en-GB" dirty="0"/>
              <a:t>Command-line Tools can be 235x Faster than your Hadoop Cluster</a:t>
            </a:r>
            <a:r>
              <a:rPr lang="en-US" dirty="0"/>
              <a:t>. By Adam Drake </a:t>
            </a:r>
            <a:r>
              <a:rPr lang="en-US" dirty="0">
                <a:hlinkClick r:id="rId13"/>
              </a:rPr>
              <a:t>https://adamdrake.com/command-line-tools-can-be-235x-faster-than-your-hadoop-cluster.html</a:t>
            </a:r>
            <a:r>
              <a:rPr lang="en-US" dirty="0"/>
              <a:t> </a:t>
            </a:r>
          </a:p>
          <a:p>
            <a:r>
              <a:rPr lang="en-US" dirty="0"/>
              <a:t>Chess Analysis with </a:t>
            </a:r>
            <a:r>
              <a:rPr lang="en-US" dirty="0" err="1"/>
              <a:t>MRJob</a:t>
            </a:r>
            <a:r>
              <a:rPr lang="en-US" dirty="0"/>
              <a:t>. By Tom Hayden </a:t>
            </a:r>
            <a:r>
              <a:rPr lang="en-GB" dirty="0">
                <a:hlinkClick r:id="rId14"/>
              </a:rPr>
              <a:t>https://web.archive.org/web/20140119221101/https://tomhayden3.com/2013/12/27/chess-mr-job/</a:t>
            </a:r>
            <a:r>
              <a:rPr lang="en-GB" dirty="0"/>
              <a:t> </a:t>
            </a:r>
            <a:endParaRPr lang="en-GR" dirty="0"/>
          </a:p>
          <a:p>
            <a:r>
              <a:rPr lang="en-GB" dirty="0"/>
              <a:t>The One Billion Row Challenge. By Gunnar </a:t>
            </a:r>
            <a:r>
              <a:rPr lang="en-GB" dirty="0" err="1"/>
              <a:t>Morling</a:t>
            </a:r>
            <a:r>
              <a:rPr lang="en-GB" dirty="0"/>
              <a:t> </a:t>
            </a:r>
            <a:r>
              <a:rPr lang="en-GB" dirty="0">
                <a:hlinkClick r:id="rId15"/>
              </a:rPr>
              <a:t>https://www.morling.dev/blog/one-billion-row-challenge/</a:t>
            </a:r>
            <a:r>
              <a:rPr lang="en-GB" dirty="0"/>
              <a:t> </a:t>
            </a:r>
            <a:endParaRPr lang="el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8AF5B-99CA-5702-9CE5-118709B8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78</a:t>
            </a:fld>
            <a:endParaRPr lang="el-G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AE2D5-2AB6-725E-1CAF-95E5F7C80C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61897" y="1704469"/>
            <a:ext cx="3043137" cy="458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746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72AD-ED14-B204-D43C-FEAEFA79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Βιβλιογραφ</a:t>
            </a:r>
            <a:r>
              <a:rPr lang="en-GR" dirty="0"/>
              <a:t>ί</a:t>
            </a:r>
            <a:r>
              <a:rPr lang="el-GR" dirty="0"/>
              <a:t>α – αναφορές</a:t>
            </a:r>
            <a:r>
              <a:rPr lang="en-US" dirty="0"/>
              <a:t> (2/2)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F84E-27E4-9A19-4B6F-7C2740CEE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Getting Familiarized with the Hadoop Distribution File System</a:t>
            </a:r>
            <a:r>
              <a:rPr lang="el-GR" sz="1400" dirty="0"/>
              <a:t>. </a:t>
            </a:r>
            <a:r>
              <a:rPr lang="en-US" sz="1400" dirty="0"/>
              <a:t>By Anoop Kumar</a:t>
            </a:r>
            <a:r>
              <a:rPr lang="el-GR" sz="1400" dirty="0"/>
              <a:t> </a:t>
            </a:r>
            <a:r>
              <a:rPr lang="en-GB" sz="1400" dirty="0">
                <a:hlinkClick r:id="rId2"/>
              </a:rPr>
              <a:t>https://www.developer.com/database/getting-familiarized-with-the-hadoop-distribution-file-system/</a:t>
            </a:r>
            <a:r>
              <a:rPr lang="el-GR" sz="1400" dirty="0"/>
              <a:t> </a:t>
            </a:r>
            <a:endParaRPr lang="en-GR" sz="1400" dirty="0"/>
          </a:p>
          <a:p>
            <a:r>
              <a:rPr lang="en-GB" sz="1400" b="0" i="0" dirty="0">
                <a:solidFill>
                  <a:srgbClr val="222222"/>
                </a:solidFill>
                <a:effectLst/>
              </a:rPr>
              <a:t>Dean, Jeffrey, and Sanjay Ghemawat. "MapReduce: Simplified data processing on large clusters." (2004). </a:t>
            </a:r>
            <a:r>
              <a:rPr lang="en-GB" sz="1400" b="0" i="0" dirty="0">
                <a:solidFill>
                  <a:srgbClr val="222222"/>
                </a:solidFill>
                <a:effectLst/>
                <a:hlinkClick r:id="rId3"/>
              </a:rPr>
              <a:t>https://dl.acm.org/doi/10.1145/1327452.1327492</a:t>
            </a:r>
            <a:r>
              <a:rPr lang="en-GB" sz="1400" b="0" i="0" dirty="0">
                <a:solidFill>
                  <a:srgbClr val="222222"/>
                </a:solidFill>
                <a:effectLst/>
              </a:rPr>
              <a:t> </a:t>
            </a:r>
            <a:endParaRPr lang="el-GR" sz="1400" b="0" i="0" dirty="0">
              <a:solidFill>
                <a:srgbClr val="222222"/>
              </a:solidFill>
              <a:effectLst/>
            </a:endParaRPr>
          </a:p>
          <a:p>
            <a:r>
              <a:rPr lang="en-GB" sz="1400" dirty="0"/>
              <a:t>Hadoop Market by Product (Software, Hardware and Services) and by Applications - Global Industry Analysis and Forecast 2022-2027</a:t>
            </a:r>
            <a:r>
              <a:rPr lang="el-GR" sz="1400" dirty="0"/>
              <a:t>. </a:t>
            </a:r>
            <a:r>
              <a:rPr lang="en-GB" sz="1400" dirty="0">
                <a:hlinkClick r:id="rId4"/>
              </a:rPr>
              <a:t>https://www.marketresearchengine.com/reportdetails/hadoop-market-share</a:t>
            </a:r>
            <a:r>
              <a:rPr lang="el-GR" sz="1400" dirty="0"/>
              <a:t> </a:t>
            </a:r>
            <a:endParaRPr lang="en-GB" sz="1400" dirty="0"/>
          </a:p>
          <a:p>
            <a:r>
              <a:rPr lang="en-GB" sz="1400" dirty="0"/>
              <a:t>Hadoop Tutorial: Getting Started with Hadoop by Simplilearn, </a:t>
            </a:r>
            <a:r>
              <a:rPr lang="en-GB" sz="1400" dirty="0">
                <a:hlinkClick r:id="rId5"/>
              </a:rPr>
              <a:t>https://www.simplilearn.com/tutorials/hadoop-tutorial</a:t>
            </a:r>
            <a:r>
              <a:rPr lang="en-GB" sz="1400" dirty="0"/>
              <a:t> </a:t>
            </a:r>
            <a:endParaRPr lang="en-GR" sz="1100" dirty="0"/>
          </a:p>
          <a:p>
            <a:r>
              <a:rPr lang="en-GB" sz="1400" dirty="0"/>
              <a:t>The new Cloudera-Hortonworks Hadoop: 100 percent open source, 50 percent boring. By George </a:t>
            </a:r>
            <a:r>
              <a:rPr lang="en-GB" sz="1400" dirty="0" err="1"/>
              <a:t>Anadiotis</a:t>
            </a:r>
            <a:r>
              <a:rPr lang="en-GB" sz="1400" dirty="0"/>
              <a:t>, </a:t>
            </a:r>
            <a:r>
              <a:rPr lang="en-GB" sz="1400" dirty="0">
                <a:hlinkClick r:id="rId6"/>
              </a:rPr>
              <a:t>https://www.zdnet.com/article/the-new-cloudera-hortonworks-hadoop-100-open-source-50-boring/</a:t>
            </a:r>
            <a:r>
              <a:rPr lang="en-GB" sz="1400" dirty="0"/>
              <a:t> </a:t>
            </a:r>
            <a:endParaRPr lang="el-GR" sz="1400" dirty="0"/>
          </a:p>
          <a:p>
            <a:r>
              <a:rPr lang="en-GB" sz="1400" dirty="0"/>
              <a:t>Apache Spark Officially Sets a New Record in Large-Scale Sorting</a:t>
            </a:r>
            <a:r>
              <a:rPr lang="el-GR" sz="1400" dirty="0"/>
              <a:t>. </a:t>
            </a:r>
            <a:r>
              <a:rPr lang="en-US" sz="1400" dirty="0"/>
              <a:t>By Reynold Xin, </a:t>
            </a:r>
            <a:r>
              <a:rPr lang="en-US" sz="1400" dirty="0">
                <a:hlinkClick r:id="rId7"/>
              </a:rPr>
              <a:t>https://www.databricks.com/blog/2014/11/05/spark-officially-sets-a-new-record-in-large-scale-sorting.html</a:t>
            </a:r>
            <a:r>
              <a:rPr lang="en-US" sz="1400" dirty="0"/>
              <a:t>  </a:t>
            </a:r>
          </a:p>
          <a:p>
            <a:r>
              <a:rPr lang="en-GB" sz="1400" dirty="0"/>
              <a:t>$1.44 per terabyte: setting a new world record with Apache Spark. </a:t>
            </a:r>
            <a:r>
              <a:rPr lang="en-US" sz="1400" dirty="0"/>
              <a:t>By Reynold Xin, </a:t>
            </a:r>
            <a:r>
              <a:rPr lang="en-US" sz="1400" dirty="0">
                <a:hlinkClick r:id="rId8"/>
              </a:rPr>
              <a:t>https://www.databricks.com/blog/2016/11/14/setting-new-world-record-apache-spark.html</a:t>
            </a:r>
            <a:r>
              <a:rPr lang="en-US" sz="1400" dirty="0"/>
              <a:t> </a:t>
            </a:r>
            <a:endParaRPr lang="en-GR" sz="1400" dirty="0"/>
          </a:p>
          <a:p>
            <a:r>
              <a:rPr lang="en-GB" sz="1400" dirty="0"/>
              <a:t>Introducing Apache Spark 3.0. By </a:t>
            </a:r>
            <a:r>
              <a:rPr lang="en-GB" sz="1400" dirty="0" err="1"/>
              <a:t>Matei</a:t>
            </a:r>
            <a:r>
              <a:rPr lang="en-GB" sz="1400" dirty="0"/>
              <a:t> </a:t>
            </a:r>
            <a:r>
              <a:rPr lang="en-GB" sz="1400" dirty="0" err="1"/>
              <a:t>Zaharia</a:t>
            </a:r>
            <a:r>
              <a:rPr lang="en-GB" sz="1400" dirty="0"/>
              <a:t>, Reynold Xin, Xiao Li, </a:t>
            </a:r>
            <a:r>
              <a:rPr lang="en-GB" sz="1400" dirty="0" err="1"/>
              <a:t>Wenchen</a:t>
            </a:r>
            <a:r>
              <a:rPr lang="en-GB" sz="1400" dirty="0"/>
              <a:t> Fan and Yin </a:t>
            </a:r>
            <a:r>
              <a:rPr lang="en-GB" sz="1400" dirty="0" err="1"/>
              <a:t>Huai</a:t>
            </a:r>
            <a:r>
              <a:rPr lang="en-GB" sz="1400" dirty="0"/>
              <a:t>, </a:t>
            </a:r>
            <a:r>
              <a:rPr lang="en-GB" sz="1400" dirty="0">
                <a:hlinkClick r:id="rId9"/>
              </a:rPr>
              <a:t>https://databricks.com/blog/2020/06/18/introducing-apache-spark-3-0-now-available-in-databricks-runtime-7-0.html</a:t>
            </a:r>
            <a:r>
              <a:rPr lang="en-GB" sz="1400" dirty="0"/>
              <a:t>   </a:t>
            </a:r>
          </a:p>
          <a:p>
            <a:pPr marL="0" indent="0">
              <a:buNone/>
            </a:pPr>
            <a:endParaRPr lang="en-GR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AB65C-FD97-F8FC-E836-003930343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2481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7">
            <a:extLst>
              <a:ext uri="{FF2B5EF4-FFF2-40B4-BE49-F238E27FC236}">
                <a16:creationId xmlns:a16="http://schemas.microsoft.com/office/drawing/2014/main" id="{8B5C4C14-E509-4FAD-8618-4F599F00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Σε πόσο χρόνο αποκτήθηκαν </a:t>
            </a:r>
            <a:r>
              <a:rPr lang="en-US" dirty="0"/>
              <a:t>50 </a:t>
            </a:r>
            <a:r>
              <a:rPr lang="el-GR" dirty="0"/>
              <a:t>εκατομμύρια πελάτες;</a:t>
            </a:r>
          </a:p>
        </p:txBody>
      </p:sp>
      <p:pic>
        <p:nvPicPr>
          <p:cNvPr id="1026" name="Picture 2" descr="How Long Does It Take to Hit 50 Million Users?">
            <a:extLst>
              <a:ext uri="{FF2B5EF4-FFF2-40B4-BE49-F238E27FC236}">
                <a16:creationId xmlns:a16="http://schemas.microsoft.com/office/drawing/2014/main" id="{F735A913-C084-4B06-81C9-8ACF53BD294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r="2570" b="4671"/>
          <a:stretch/>
        </p:blipFill>
        <p:spPr bwMode="auto">
          <a:xfrm>
            <a:off x="1404257" y="1642467"/>
            <a:ext cx="3910693" cy="512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9F506DF7-A6F1-44A1-8FF4-A332043741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67437"/>
            <a:ext cx="5181600" cy="3867714"/>
          </a:xfrm>
          <a:prstGeom prst="rect">
            <a:avLst/>
          </a:prstGeom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33D2F5AF-F7BE-4849-B090-01F9AF09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B348-400F-459C-9BD7-52575716190C}" type="slidenum">
              <a:rPr lang="el-GR" smtClean="0"/>
              <a:t>8</a:t>
            </a:fld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53F8543F-7E91-47D4-95E6-7195F96F70A1}"/>
              </a:ext>
            </a:extLst>
          </p:cNvPr>
          <p:cNvSpPr/>
          <p:nvPr/>
        </p:nvSpPr>
        <p:spPr>
          <a:xfrm>
            <a:off x="5715000" y="603318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4"/>
              </a:rPr>
              <a:t>https://www.visualcapitalist.com/how-long-does-it-take-to-hit-50-million-users/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120298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-1" y="2053641"/>
            <a:ext cx="5295234" cy="2760098"/>
          </a:xfrm>
        </p:spPr>
        <p:txBody>
          <a:bodyPr>
            <a:normAutofit/>
          </a:bodyPr>
          <a:lstStyle/>
          <a:p>
            <a:r>
              <a:rPr lang="el-GR" dirty="0">
                <a:solidFill>
                  <a:srgbClr val="FFFFFF"/>
                </a:solidFill>
              </a:rPr>
              <a:t>Τι είναι τα </a:t>
            </a:r>
            <a:r>
              <a:rPr lang="en-US" dirty="0">
                <a:solidFill>
                  <a:srgbClr val="FFFFFF"/>
                </a:solidFill>
              </a:rPr>
              <a:t>Big Data;</a:t>
            </a:r>
            <a:endParaRPr lang="el-GR" dirty="0">
              <a:solidFill>
                <a:srgbClr val="FFFFFF"/>
              </a:solidFill>
            </a:endParaRPr>
          </a:p>
        </p:txBody>
      </p:sp>
      <p:sp>
        <p:nvSpPr>
          <p:cNvPr id="4" name="Θέση περιεχομένου 3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lnSpcReduction="10000"/>
          </a:bodyPr>
          <a:lstStyle/>
          <a:p>
            <a:r>
              <a:rPr lang="el-GR" sz="2400" b="1" dirty="0">
                <a:solidFill>
                  <a:srgbClr val="000000"/>
                </a:solidFill>
              </a:rPr>
              <a:t>Τα </a:t>
            </a:r>
            <a:r>
              <a:rPr lang="en-US" sz="2400" b="1" dirty="0">
                <a:solidFill>
                  <a:srgbClr val="000000"/>
                </a:solidFill>
              </a:rPr>
              <a:t>Big Data </a:t>
            </a:r>
            <a:r>
              <a:rPr lang="el-GR" sz="2400" b="1" dirty="0">
                <a:solidFill>
                  <a:srgbClr val="000000"/>
                </a:solidFill>
              </a:rPr>
              <a:t>είναι τεράστιες ποσότητες δομημένων, </a:t>
            </a:r>
            <a:r>
              <a:rPr lang="el-GR" sz="2400" b="1" dirty="0" err="1">
                <a:solidFill>
                  <a:srgbClr val="000000"/>
                </a:solidFill>
              </a:rPr>
              <a:t>ημιδομημένων</a:t>
            </a:r>
            <a:r>
              <a:rPr lang="el-GR" sz="2400" b="1" dirty="0">
                <a:solidFill>
                  <a:srgbClr val="000000"/>
                </a:solidFill>
              </a:rPr>
              <a:t> και αδόμητων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Τα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εμφανίζονται ως αποτέλεσμα τεχνολογικών εξελίξεων που συνέβησαν τα τελευταία 50+ έτη 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Δεδομένα τα οποία δεν μπορούν να αποθηκευτούν και να επεξεργαστούν από ένα μόνο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l-GR" sz="2400" dirty="0">
                <a:solidFill>
                  <a:srgbClr val="000000"/>
                </a:solidFill>
              </a:rPr>
              <a:t>μεγάλο</a:t>
            </a:r>
            <a:r>
              <a:rPr lang="en-US" sz="2400" dirty="0">
                <a:solidFill>
                  <a:srgbClr val="000000"/>
                </a:solidFill>
              </a:rPr>
              <a:t>) </a:t>
            </a:r>
            <a:r>
              <a:rPr lang="el-GR" sz="2400" dirty="0">
                <a:solidFill>
                  <a:srgbClr val="000000"/>
                </a:solidFill>
              </a:rPr>
              <a:t>υπολογιστικό σύστημα κατηγοριοποιούνται ως </a:t>
            </a:r>
            <a:r>
              <a:rPr lang="en-US" sz="2400" dirty="0">
                <a:solidFill>
                  <a:srgbClr val="000000"/>
                </a:solidFill>
              </a:rPr>
              <a:t>Big Data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Ο όρος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χρησιμοποιείται ήδη από τη δεκαετία του 90, η ευρεία χρήση του όρου αποδίδεται στον </a:t>
            </a:r>
            <a:r>
              <a:rPr lang="en-US" sz="2400" dirty="0">
                <a:solidFill>
                  <a:srgbClr val="000000"/>
                </a:solidFill>
                <a:hlinkClick r:id="rId4"/>
              </a:rPr>
              <a:t>John Mashley</a:t>
            </a:r>
            <a:endParaRPr lang="el-GR" sz="2000" dirty="0">
              <a:solidFill>
                <a:srgbClr val="000000"/>
              </a:solidFill>
            </a:endParaRPr>
          </a:p>
          <a:p>
            <a:endParaRPr lang="el-GR" sz="2400" dirty="0">
              <a:solidFill>
                <a:srgbClr val="000000"/>
              </a:solidFill>
            </a:endParaRP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582957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4554</TotalTime>
  <Words>7368</Words>
  <Application>Microsoft Macintosh PowerPoint</Application>
  <PresentationFormat>Widescreen</PresentationFormat>
  <Paragraphs>826</Paragraphs>
  <Slides>79</Slides>
  <Notes>43</Notes>
  <HiddenSlides>0</HiddenSlides>
  <MMClips>1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6" baseType="lpstr">
      <vt:lpstr>Aptos</vt:lpstr>
      <vt:lpstr>Arial</vt:lpstr>
      <vt:lpstr>Calibri</vt:lpstr>
      <vt:lpstr>Calibri Light</vt:lpstr>
      <vt:lpstr>Cambria Math</vt:lpstr>
      <vt:lpstr>Consolas</vt:lpstr>
      <vt:lpstr>Courier New</vt:lpstr>
      <vt:lpstr>DM Sans</vt:lpstr>
      <vt:lpstr>Georgia</vt:lpstr>
      <vt:lpstr>Google Sans</vt:lpstr>
      <vt:lpstr>Helvetica</vt:lpstr>
      <vt:lpstr>Menlo</vt:lpstr>
      <vt:lpstr>Myriad Pro</vt:lpstr>
      <vt:lpstr>Open-sans</vt:lpstr>
      <vt:lpstr>system-ui</vt:lpstr>
      <vt:lpstr>Wingdings</vt:lpstr>
      <vt:lpstr>Θέμα του Office</vt:lpstr>
      <vt:lpstr>Τεχνολογίες μεγάλων δεδομένων</vt:lpstr>
      <vt:lpstr>Big Data</vt:lpstr>
      <vt:lpstr>Ψηφιακή επανάσταση  (digital disruption)</vt:lpstr>
      <vt:lpstr>Το λογισμικό «τρώει» τον κόσμο</vt:lpstr>
      <vt:lpstr>Παράδειγμα αποτυχίας προσαρμογής στη νέα πραγματικότητα</vt:lpstr>
      <vt:lpstr>Παράδειγμα επιτυχίας προσαρμογής στη νέα πραγματικότητα (Netflix)</vt:lpstr>
      <vt:lpstr>Ο νόμος του Metcalfe</vt:lpstr>
      <vt:lpstr>Σε πόσο χρόνο αποκτήθηκαν 50 εκατομμύρια πελάτες;</vt:lpstr>
      <vt:lpstr>Τι είναι τα Big Data;</vt:lpstr>
      <vt:lpstr>PowerPoint Presentation</vt:lpstr>
      <vt:lpstr>Σημεία καμπής</vt:lpstr>
      <vt:lpstr>Σημαντικές αλλαγές των τελευταίων ετών</vt:lpstr>
      <vt:lpstr>Εξέλιξη υπολογιστικής ισχύος</vt:lpstr>
      <vt:lpstr>Τεχνολογίες αποθήκευσης και επεξεργασίας δεδομένων που προηγήθηκαν των Big Data</vt:lpstr>
      <vt:lpstr>Τα 3V των big data (1:Volume=όγκος)</vt:lpstr>
      <vt:lpstr>Τα 3V των big data (2:Velocity=ταχύτητα)</vt:lpstr>
      <vt:lpstr>Τα 3V των big data (3:Variety=ποικιλομορφία)</vt:lpstr>
      <vt:lpstr>+ 1 V: Veracity (φιλαλήθεια)</vt:lpstr>
      <vt:lpstr>Big Data και επιχειρήσεις</vt:lpstr>
      <vt:lpstr>Τεχνολογίες που σχετίζονται με τα Big Data</vt:lpstr>
      <vt:lpstr>No Big Data</vt:lpstr>
      <vt:lpstr>Command-line Tools can be 235x Faster than your Hadoop Cluster (2014)</vt:lpstr>
      <vt:lpstr>1BRC (1 Billion Row Challenge)</vt:lpstr>
      <vt:lpstr>Apache Hadoop</vt:lpstr>
      <vt:lpstr>Το δίλημμα scale up ή scale out</vt:lpstr>
      <vt:lpstr>Η έννοια της κλιμάκωσης στο λειτουργικό επίπεδο</vt:lpstr>
      <vt:lpstr>Η έννοια της κλιμάκωσης αλγοριθμικά</vt:lpstr>
      <vt:lpstr>Apache Hadoop</vt:lpstr>
      <vt:lpstr>Apache Hadoop Ecosystem</vt:lpstr>
      <vt:lpstr>HDFS (Hadoop Distributed File System)</vt:lpstr>
      <vt:lpstr>Hadoop YARN (Yet Another Resource Negotiator)</vt:lpstr>
      <vt:lpstr>MapReduce</vt:lpstr>
      <vt:lpstr>Οι συναρτήσεις map και reduce του MapReduce</vt:lpstr>
      <vt:lpstr>Παράδειγμα Map-Reduce: Καταμέτρηση λέξεων</vt:lpstr>
      <vt:lpstr>Παράδειγμα καταμέτρησης λέξεων</vt:lpstr>
      <vt:lpstr>MapReduce Tutorial by Apache Hadoop</vt:lpstr>
      <vt:lpstr>Βασικά βήματα του MapReduce</vt:lpstr>
      <vt:lpstr>Διαχωρισμός εργασιών: Τι κάνει ο προγραμματιστής και τι κάνει το Hadoop</vt:lpstr>
      <vt:lpstr>Τρόποι προγραμματισμού στο Hadoop</vt:lpstr>
      <vt:lpstr>Η θέση του Hadoop στην αγορά</vt:lpstr>
      <vt:lpstr>Major Hadoop vendors</vt:lpstr>
      <vt:lpstr>Map Reduce</vt:lpstr>
      <vt:lpstr>Προσέγγιση προβλημάτων με Map Reduce</vt:lpstr>
      <vt:lpstr>Είσοδος</vt:lpstr>
      <vt:lpstr>Το βασικό template κώδικα (όπως είναι στο πρόβλημα καταμέτρησης λέξεων)</vt:lpstr>
      <vt:lpstr>Παράδειγμα 1: Καταμέτρηση λέξεων</vt:lpstr>
      <vt:lpstr>Παράδειγμα 2: Ανεστραμμένο ευρετήριο</vt:lpstr>
      <vt:lpstr>Λύση παραδείγματος 2</vt:lpstr>
      <vt:lpstr>Παράδειγμα 3: Συνένωση (join) πινάκων</vt:lpstr>
      <vt:lpstr>Λύση παραδείγματος 3</vt:lpstr>
      <vt:lpstr>Παράδειγμα 4: Πλήθος φίλων </vt:lpstr>
      <vt:lpstr>Λύση παραδείγματος 4</vt:lpstr>
      <vt:lpstr>Παράδειγμα 5: Ασύμμετρες σχέσεις φιλίας</vt:lpstr>
      <vt:lpstr>Λύση παραδείγματος 5</vt:lpstr>
      <vt:lpstr>Παράδειγμα 6: Ακολουθίες DNA</vt:lpstr>
      <vt:lpstr>Λύση παραδείγματος 6</vt:lpstr>
      <vt:lpstr>PowerPoint Presentation</vt:lpstr>
      <vt:lpstr>Τι είναι το Apache Spark;</vt:lpstr>
      <vt:lpstr>Apache Spark “A unified computing engine and a set of libraries for big data”</vt:lpstr>
      <vt:lpstr>Ιστορική διαδρομή του Apache Spark</vt:lpstr>
      <vt:lpstr>To Stack του Apache Spark</vt:lpstr>
      <vt:lpstr>Spark εφαρμογή</vt:lpstr>
      <vt:lpstr>Για ποιες εφαρμογές είναι κατάλληλο το Apache Spark;</vt:lpstr>
      <vt:lpstr>Χαρακτηριστικά του Spark</vt:lpstr>
      <vt:lpstr>Δεδομένα που χειρίζεται το Spark</vt:lpstr>
      <vt:lpstr>Γλώσσες που υποστηρίζει το Spark</vt:lpstr>
      <vt:lpstr>Resilient Distributed Datasets (RDDs)</vt:lpstr>
      <vt:lpstr>RDDs: Μετασχηματισμοί και  Ενέργειες</vt:lpstr>
      <vt:lpstr>Directed Acyclic Graphs (DAGs)</vt:lpstr>
      <vt:lpstr>MLlib (scalable machine learning library)</vt:lpstr>
      <vt:lpstr>Streaming</vt:lpstr>
      <vt:lpstr>Εξέλιξη του μοντέλου επεξεργασίας στο Apache Spark</vt:lpstr>
      <vt:lpstr>Spark’s APIs</vt:lpstr>
      <vt:lpstr>Απόδοση του Apache Spark (GraySortMetric, CloudSortMetric, TPC-DS 30TB)</vt:lpstr>
      <vt:lpstr>Apache Spark – Quick Start</vt:lpstr>
      <vt:lpstr>Εγκατάσταση τοπικά του Apache Spark (4.0.1 Sep 06 2025) σε Windows </vt:lpstr>
      <vt:lpstr>Databricks free edition</vt:lpstr>
      <vt:lpstr>Βιβλιογραφία – αναφορές (1/2)</vt:lpstr>
      <vt:lpstr>Βιβλιογραφία – αναφορές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Christos Gogos</dc:creator>
  <cp:lastModifiedBy>Christos Gogos</cp:lastModifiedBy>
  <cp:revision>31</cp:revision>
  <dcterms:created xsi:type="dcterms:W3CDTF">2019-02-17T22:12:48Z</dcterms:created>
  <dcterms:modified xsi:type="dcterms:W3CDTF">2026-02-02T10:03:41Z</dcterms:modified>
</cp:coreProperties>
</file>